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28F62F-590B-4420-807A-4240C05313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1898875-EF0A-4729-B717-C12188CDAB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78DFCA-D9EA-4C6A-9664-85702CA35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E5D0-36F6-4961-B9B7-42FEA045D3A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BAA929-AF10-4F9F-9253-26EC84459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D04106-CB1F-42DF-9D71-9EAE69C0A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1D59-A46F-41AC-9182-916FA35517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84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43F5AB-9C3D-419C-833C-9251AE928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8CB8F8-1C68-48BA-8802-0C30A9F5B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67CE81-52DC-4D11-BD4B-8F6557EB5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E5D0-36F6-4961-B9B7-42FEA045D3A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B52411-60C6-49A3-83E8-4FA6E43D2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54FB6D-9BCE-4A6D-8D7C-BFA6A3434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1D59-A46F-41AC-9182-916FA35517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892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9BCB94E-E1C3-4E1C-9A49-1925BD060C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95759B0-7AB3-431A-9582-CE01269418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B2CD36-8C4B-4308-8432-18C4E00D4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E5D0-36F6-4961-B9B7-42FEA045D3A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CB8D82-D0DF-491E-A097-DA8E9C46E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4CD735-15C3-41BA-A0A7-B54662532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1D59-A46F-41AC-9182-916FA35517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117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4E4D13-4797-4A5A-BDC2-1DD56B4F6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E516A3-7A7D-47EE-A6D2-26260F69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789AE1-A91C-48D0-AB11-53EDCDD13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E5D0-36F6-4961-B9B7-42FEA045D3A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BE1F73-CE59-41B5-9953-49E17868D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43267C-726D-4CC8-9FFA-FE7175F1B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1D59-A46F-41AC-9182-916FA35517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2736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290DEA-A164-483E-B70B-58F969126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2AC7034-8D59-475F-9AC9-2E911B994B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9D08E1-0C85-47E3-B3BA-ADC0CAC91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E5D0-36F6-4961-B9B7-42FEA045D3A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B77579-E368-4759-AD18-4B5251199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199DBE-3CB9-4430-AAC4-86E1A8342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1D59-A46F-41AC-9182-916FA35517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365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71B6C8-2AB7-4E5C-844A-B227B145E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A18904-95F2-4D30-AF65-5940FF30BC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FED2D05-CA62-4371-8A50-F4A7A69C7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979D35A-55BD-4351-9C44-294E9F1BC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E5D0-36F6-4961-B9B7-42FEA045D3A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086F000-FBDA-463D-904C-C390F6425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AD79339-4C83-403B-A2DA-655F2A83E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1D59-A46F-41AC-9182-916FA35517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427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8EA8DA-F147-432A-8B67-0E9A29822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B22755-0445-4692-9923-AAB1FC017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61781E3-DCD6-4E51-9FC2-178A5384E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76AE036-6FC7-4475-9B84-691E30ABAE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91D52A0-E243-470C-A133-D3BDBDB80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5B2BFD-15E0-409B-ABA7-9123BA320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E5D0-36F6-4961-B9B7-42FEA045D3A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52276F3-1470-4A64-8192-BE58EC152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5D37FF6-FFFF-4871-8FCE-38C8989A2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1D59-A46F-41AC-9182-916FA35517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33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383247-D226-4B27-9266-1B0AA9423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5D2493B-4966-49E5-A828-4BF737298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E5D0-36F6-4961-B9B7-42FEA045D3A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C77B35-0BE6-4146-A221-ED1D9BBB3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CF48073-2D53-491F-824B-BB4CCB454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1D59-A46F-41AC-9182-916FA35517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5090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9F864DD-A77D-43D1-A785-DB10D51CF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E5D0-36F6-4961-B9B7-42FEA045D3A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29A95B5-FAD9-45D8-B576-70B7EF47F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DEE622E-476E-4240-824E-514B54B15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1D59-A46F-41AC-9182-916FA35517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4391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DE0762-F562-49C3-A477-F5246F87E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267B79-5D5E-4C5E-962E-E0EEAB54A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5319DC8-800E-465C-9007-326E55822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7C09754-B2F5-41A0-84E7-57B4F5E5C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E5D0-36F6-4961-B9B7-42FEA045D3A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9E07B2C-3920-4BED-B117-C4B5EDDE4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FEAD0ED-4E28-4B89-872E-D85F859BB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1D59-A46F-41AC-9182-916FA35517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4939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547F3D-2BF6-48FA-974E-332D7C17F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2520AA6-ECEE-4F86-881D-84E56B8EF9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8E4D654-D661-401C-AE1B-8D83BB3D6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E438D5B-18E6-4286-8991-E41733935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E5D0-36F6-4961-B9B7-42FEA045D3A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27C98D3-7435-47F4-8704-67B96A63D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5DBE671-9A4A-4B94-A0DA-40E0B7E60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1D59-A46F-41AC-9182-916FA35517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1259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51F2404-8CA5-48B6-A778-916195E25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7122C0-0CBF-4F08-94FF-CA12BCB52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EDB629-D148-4758-BAC9-B274A828D5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1E5D0-36F6-4961-B9B7-42FEA045D3A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E0F69D-C2FE-45B0-86B7-8A01D47F7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46EDBB-0450-45B4-BD0F-16147D84E8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51D59-A46F-41AC-9182-916FA35517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926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29461D-E018-4C27-9950-011275E12A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7200" dirty="0"/>
              <a:t>The Eintrag zu „wegen“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18C931-7E92-44EC-99F2-F14B327D9B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de-DE" sz="5400" dirty="0"/>
          </a:p>
          <a:p>
            <a:r>
              <a:rPr lang="de-DE" sz="5400" dirty="0"/>
              <a:t>Wie spricht der Duden zu mir? </a:t>
            </a:r>
          </a:p>
        </p:txBody>
      </p:sp>
    </p:spTree>
    <p:extLst>
      <p:ext uri="{BB962C8B-B14F-4D97-AF65-F5344CB8AC3E}">
        <p14:creationId xmlns:p14="http://schemas.microsoft.com/office/powerpoint/2010/main" val="158584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29461D-E018-4C27-9950-011275E12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88682"/>
          </a:xfrm>
        </p:spPr>
        <p:txBody>
          <a:bodyPr>
            <a:normAutofit fontScale="90000"/>
          </a:bodyPr>
          <a:lstStyle/>
          <a:p>
            <a:r>
              <a:rPr lang="de-DE" sz="5400" b="1" dirty="0"/>
              <a:t>Zur Konstruktion von  „wegen“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18C931-7E92-44EC-99F2-F14B327D9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11045"/>
            <a:ext cx="9144000" cy="4572000"/>
          </a:xfrm>
        </p:spPr>
        <p:txBody>
          <a:bodyPr>
            <a:normAutofit/>
          </a:bodyPr>
          <a:lstStyle/>
          <a:p>
            <a:pPr algn="l"/>
            <a:r>
              <a:rPr lang="de-DE" i="1" dirty="0"/>
              <a:t>„wegen des Diebstahls“ 			</a:t>
            </a:r>
            <a:r>
              <a:rPr lang="de-DE" dirty="0"/>
              <a:t>/</a:t>
            </a:r>
            <a:r>
              <a:rPr lang="de-DE" i="1" dirty="0"/>
              <a:t> </a:t>
            </a:r>
            <a:r>
              <a:rPr lang="de-DE" i="1" strike="sngStrike" dirty="0"/>
              <a:t>„wg. dem Diebstahl“</a:t>
            </a:r>
          </a:p>
          <a:p>
            <a:pPr algn="l"/>
            <a:r>
              <a:rPr lang="de-DE" dirty="0"/>
              <a:t>  Nicht alleinstehend: + Genitiv		/ </a:t>
            </a:r>
            <a:r>
              <a:rPr lang="de-DE" strike="sngStrike" dirty="0"/>
              <a:t>+ Dativ</a:t>
            </a:r>
          </a:p>
          <a:p>
            <a:pPr algn="l"/>
            <a:r>
              <a:rPr lang="de-DE" i="1" strike="sngStrike" dirty="0"/>
              <a:t>„wg. Diebstahls“</a:t>
            </a:r>
            <a:r>
              <a:rPr lang="de-DE" i="1" dirty="0"/>
              <a:t> 				</a:t>
            </a:r>
            <a:r>
              <a:rPr lang="de-DE" dirty="0"/>
              <a:t>/</a:t>
            </a:r>
            <a:r>
              <a:rPr lang="de-DE" i="1" dirty="0"/>
              <a:t> „wg. Diebstahl“</a:t>
            </a:r>
          </a:p>
          <a:p>
            <a:pPr algn="l"/>
            <a:r>
              <a:rPr lang="de-DE" dirty="0"/>
              <a:t>  Alleinstehend: </a:t>
            </a:r>
            <a:r>
              <a:rPr lang="de-DE" strike="sngStrike" dirty="0"/>
              <a:t>stark &amp; gebeugt (Genitiv-</a:t>
            </a:r>
            <a:r>
              <a:rPr lang="de-DE" i="1" strike="sngStrike" dirty="0"/>
              <a:t>s</a:t>
            </a:r>
            <a:r>
              <a:rPr lang="de-DE" strike="sngStrike" dirty="0"/>
              <a:t>)</a:t>
            </a:r>
            <a:r>
              <a:rPr lang="de-DE" dirty="0"/>
              <a:t>	/ stark &amp; ungebeugt</a:t>
            </a:r>
          </a:p>
          <a:p>
            <a:pPr algn="l"/>
            <a:r>
              <a:rPr lang="de-DE" i="1" dirty="0"/>
              <a:t>„wg. der Diebstähle“ 				</a:t>
            </a:r>
            <a:r>
              <a:rPr lang="de-DE" dirty="0"/>
              <a:t>/</a:t>
            </a:r>
            <a:r>
              <a:rPr lang="de-DE" i="1" dirty="0"/>
              <a:t> </a:t>
            </a:r>
            <a:r>
              <a:rPr lang="de-DE" i="1" strike="sngStrike" dirty="0"/>
              <a:t>„wg. den Diebstählen“</a:t>
            </a:r>
          </a:p>
          <a:p>
            <a:pPr algn="l"/>
            <a:r>
              <a:rPr lang="de-DE" dirty="0"/>
              <a:t>  Nicht alleinstehend: + Genitiv		/ </a:t>
            </a:r>
            <a:r>
              <a:rPr lang="de-DE" strike="sngStrike" dirty="0"/>
              <a:t>+ Dativ</a:t>
            </a:r>
          </a:p>
          <a:p>
            <a:pPr algn="l"/>
            <a:r>
              <a:rPr lang="de-DE" i="1" strike="sngStrike" dirty="0"/>
              <a:t>„wg. Diebstähle“</a:t>
            </a:r>
            <a:r>
              <a:rPr lang="de-DE" i="1" dirty="0"/>
              <a:t> 				</a:t>
            </a:r>
            <a:r>
              <a:rPr lang="de-DE" dirty="0"/>
              <a:t>/</a:t>
            </a:r>
            <a:r>
              <a:rPr lang="de-DE" i="1" dirty="0"/>
              <a:t> „wg. Diebstählen“</a:t>
            </a:r>
            <a:endParaRPr lang="de-DE" sz="5400" i="1" dirty="0"/>
          </a:p>
          <a:p>
            <a:pPr algn="l"/>
            <a:r>
              <a:rPr lang="de-DE" dirty="0"/>
              <a:t>  Alleinstehend: </a:t>
            </a:r>
            <a:r>
              <a:rPr lang="de-DE" strike="sngStrike" dirty="0"/>
              <a:t>stark &amp; ungebeugt</a:t>
            </a:r>
            <a:r>
              <a:rPr lang="de-DE" dirty="0"/>
              <a:t>		/ stark &amp; gebeugt (Dativ-</a:t>
            </a:r>
            <a:r>
              <a:rPr lang="de-DE" i="1" dirty="0"/>
              <a:t>n</a:t>
            </a:r>
            <a:r>
              <a:rPr lang="de-DE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278848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29461D-E018-4C27-9950-011275E12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88682"/>
          </a:xfrm>
        </p:spPr>
        <p:txBody>
          <a:bodyPr>
            <a:normAutofit fontScale="90000"/>
          </a:bodyPr>
          <a:lstStyle/>
          <a:p>
            <a:r>
              <a:rPr lang="de-DE" sz="5400" b="1" dirty="0"/>
              <a:t>Zur Konstruktion von  „wegen“</a:t>
            </a:r>
            <a:br>
              <a:rPr lang="de-DE" sz="5400" b="1" dirty="0"/>
            </a:br>
            <a:r>
              <a:rPr lang="de-DE" sz="5400" b="1" dirty="0"/>
              <a:t>Wie ist es schriftsprachlich richtig?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18C931-7E92-44EC-99F2-F14B327D9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11045"/>
            <a:ext cx="9144000" cy="4572000"/>
          </a:xfrm>
        </p:spPr>
        <p:txBody>
          <a:bodyPr>
            <a:normAutofit/>
          </a:bodyPr>
          <a:lstStyle/>
          <a:p>
            <a:pPr algn="l"/>
            <a:r>
              <a:rPr lang="de-DE" i="1" dirty="0"/>
              <a:t>„wegen des Diebstahls“ 			</a:t>
            </a:r>
            <a:r>
              <a:rPr lang="de-DE" dirty="0"/>
              <a:t>/</a:t>
            </a:r>
            <a:r>
              <a:rPr lang="de-DE" i="1" dirty="0"/>
              <a:t> „wg. dem Diebstahl“</a:t>
            </a:r>
          </a:p>
          <a:p>
            <a:pPr algn="l"/>
            <a:r>
              <a:rPr lang="de-DE" dirty="0"/>
              <a:t>  </a:t>
            </a:r>
          </a:p>
          <a:p>
            <a:pPr algn="l"/>
            <a:r>
              <a:rPr lang="de-DE" i="1" dirty="0"/>
              <a:t>„wg. Diebstahls“ 				</a:t>
            </a:r>
            <a:r>
              <a:rPr lang="de-DE" dirty="0"/>
              <a:t>/</a:t>
            </a:r>
            <a:r>
              <a:rPr lang="de-DE" i="1" dirty="0"/>
              <a:t> „wg. Diebstahl“</a:t>
            </a:r>
          </a:p>
          <a:p>
            <a:pPr algn="l"/>
            <a:r>
              <a:rPr lang="de-DE" dirty="0"/>
              <a:t>  </a:t>
            </a:r>
          </a:p>
          <a:p>
            <a:pPr algn="l"/>
            <a:r>
              <a:rPr lang="de-DE" i="1" dirty="0"/>
              <a:t>„wg. der Diebstähle“ 				</a:t>
            </a:r>
            <a:r>
              <a:rPr lang="de-DE" dirty="0"/>
              <a:t>/</a:t>
            </a:r>
            <a:r>
              <a:rPr lang="de-DE" i="1" dirty="0"/>
              <a:t> „wg. den Diebstählen“</a:t>
            </a:r>
          </a:p>
          <a:p>
            <a:pPr algn="l"/>
            <a:r>
              <a:rPr lang="de-DE" dirty="0"/>
              <a:t>  </a:t>
            </a:r>
          </a:p>
          <a:p>
            <a:pPr algn="l"/>
            <a:r>
              <a:rPr lang="de-DE" i="1" dirty="0"/>
              <a:t>„wg. Diebstähle“ 				</a:t>
            </a:r>
            <a:r>
              <a:rPr lang="de-DE" dirty="0"/>
              <a:t>/</a:t>
            </a:r>
            <a:r>
              <a:rPr lang="de-DE" i="1" dirty="0"/>
              <a:t> „wg. Diebstählen“</a:t>
            </a:r>
            <a:endParaRPr lang="de-DE" sz="5400" i="1" dirty="0"/>
          </a:p>
          <a:p>
            <a:pPr algn="l"/>
            <a:r>
              <a:rPr lang="de-DE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94018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29461D-E018-4C27-9950-011275E12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88682"/>
          </a:xfrm>
        </p:spPr>
        <p:txBody>
          <a:bodyPr>
            <a:normAutofit fontScale="90000"/>
          </a:bodyPr>
          <a:lstStyle/>
          <a:p>
            <a:r>
              <a:rPr lang="de-DE" sz="5400" b="1" dirty="0"/>
              <a:t>Zur Konstruktion von  „wegen“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18C931-7E92-44EC-99F2-F14B327D9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11045"/>
            <a:ext cx="9144000" cy="4572000"/>
          </a:xfrm>
        </p:spPr>
        <p:txBody>
          <a:bodyPr>
            <a:normAutofit/>
          </a:bodyPr>
          <a:lstStyle/>
          <a:p>
            <a:pPr algn="l"/>
            <a:r>
              <a:rPr lang="de-DE" i="1" dirty="0"/>
              <a:t>„wegen des Diebstahls“ 			</a:t>
            </a:r>
            <a:r>
              <a:rPr lang="de-DE" dirty="0"/>
              <a:t>/</a:t>
            </a:r>
            <a:r>
              <a:rPr lang="de-DE" i="1" dirty="0"/>
              <a:t> „wg. dem Diebstahl“</a:t>
            </a:r>
          </a:p>
          <a:p>
            <a:pPr algn="l"/>
            <a:r>
              <a:rPr lang="de-DE" dirty="0"/>
              <a:t>  Nicht alleinstehend: + Genitiv		/ + Dativ</a:t>
            </a:r>
          </a:p>
          <a:p>
            <a:pPr algn="l"/>
            <a:r>
              <a:rPr lang="de-DE" i="1" dirty="0"/>
              <a:t>„wg. Diebstahls“ 				</a:t>
            </a:r>
            <a:r>
              <a:rPr lang="de-DE" dirty="0"/>
              <a:t>/</a:t>
            </a:r>
            <a:r>
              <a:rPr lang="de-DE" i="1" dirty="0"/>
              <a:t> „wg. Diebstahl“</a:t>
            </a:r>
          </a:p>
          <a:p>
            <a:pPr algn="l"/>
            <a:r>
              <a:rPr lang="de-DE" dirty="0"/>
              <a:t>  </a:t>
            </a:r>
          </a:p>
          <a:p>
            <a:pPr algn="l"/>
            <a:r>
              <a:rPr lang="de-DE" i="1" dirty="0"/>
              <a:t>„wg. der Diebstähle“ 				</a:t>
            </a:r>
            <a:r>
              <a:rPr lang="de-DE" dirty="0"/>
              <a:t>/</a:t>
            </a:r>
            <a:r>
              <a:rPr lang="de-DE" i="1" dirty="0"/>
              <a:t> „wg. den Diebstählen“</a:t>
            </a:r>
          </a:p>
          <a:p>
            <a:pPr algn="l"/>
            <a:r>
              <a:rPr lang="de-DE" dirty="0"/>
              <a:t>  </a:t>
            </a:r>
          </a:p>
          <a:p>
            <a:pPr algn="l"/>
            <a:r>
              <a:rPr lang="de-DE" i="1" dirty="0"/>
              <a:t>„wg. Diebstähle“ 				</a:t>
            </a:r>
            <a:r>
              <a:rPr lang="de-DE" dirty="0"/>
              <a:t>/</a:t>
            </a:r>
            <a:r>
              <a:rPr lang="de-DE" i="1" dirty="0"/>
              <a:t> „wg. Diebstählen“</a:t>
            </a:r>
            <a:endParaRPr lang="de-DE" sz="5400" i="1" dirty="0"/>
          </a:p>
          <a:p>
            <a:pPr algn="l"/>
            <a:r>
              <a:rPr lang="de-DE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52473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29461D-E018-4C27-9950-011275E12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88682"/>
          </a:xfrm>
        </p:spPr>
        <p:txBody>
          <a:bodyPr>
            <a:normAutofit fontScale="90000"/>
          </a:bodyPr>
          <a:lstStyle/>
          <a:p>
            <a:r>
              <a:rPr lang="de-DE" sz="5400" b="1" dirty="0"/>
              <a:t>Zur Konstruktion von  „wegen“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18C931-7E92-44EC-99F2-F14B327D9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11045"/>
            <a:ext cx="9144000" cy="4572000"/>
          </a:xfrm>
        </p:spPr>
        <p:txBody>
          <a:bodyPr>
            <a:normAutofit/>
          </a:bodyPr>
          <a:lstStyle/>
          <a:p>
            <a:pPr algn="l"/>
            <a:r>
              <a:rPr lang="de-DE" i="1" dirty="0"/>
              <a:t>„wegen des Diebstahls“ 			</a:t>
            </a:r>
            <a:r>
              <a:rPr lang="de-DE" dirty="0"/>
              <a:t>/</a:t>
            </a:r>
            <a:r>
              <a:rPr lang="de-DE" i="1" dirty="0"/>
              <a:t> </a:t>
            </a:r>
            <a:r>
              <a:rPr lang="de-DE" i="1" strike="sngStrike" dirty="0"/>
              <a:t>„wg. dem Diebstahl“</a:t>
            </a:r>
          </a:p>
          <a:p>
            <a:pPr algn="l"/>
            <a:r>
              <a:rPr lang="de-DE" dirty="0"/>
              <a:t>  Nicht alleinstehend: + Genitiv		/ </a:t>
            </a:r>
            <a:r>
              <a:rPr lang="de-DE" strike="sngStrike" dirty="0"/>
              <a:t>+ Dativ</a:t>
            </a:r>
          </a:p>
          <a:p>
            <a:pPr algn="l"/>
            <a:r>
              <a:rPr lang="de-DE" i="1" dirty="0"/>
              <a:t>„wg. Diebstahls“ 				</a:t>
            </a:r>
            <a:r>
              <a:rPr lang="de-DE" dirty="0"/>
              <a:t>/</a:t>
            </a:r>
            <a:r>
              <a:rPr lang="de-DE" i="1" dirty="0"/>
              <a:t> „wg. Diebstahl“</a:t>
            </a:r>
          </a:p>
          <a:p>
            <a:pPr algn="l"/>
            <a:r>
              <a:rPr lang="de-DE" dirty="0"/>
              <a:t>  </a:t>
            </a:r>
          </a:p>
          <a:p>
            <a:pPr algn="l"/>
            <a:r>
              <a:rPr lang="de-DE" i="1" dirty="0"/>
              <a:t>„wg. der Diebstähle“ 				</a:t>
            </a:r>
            <a:r>
              <a:rPr lang="de-DE" dirty="0"/>
              <a:t>/</a:t>
            </a:r>
            <a:r>
              <a:rPr lang="de-DE" i="1" dirty="0"/>
              <a:t> „wg. den Diebstählen“</a:t>
            </a:r>
          </a:p>
          <a:p>
            <a:pPr algn="l"/>
            <a:r>
              <a:rPr lang="de-DE" dirty="0"/>
              <a:t>  </a:t>
            </a:r>
          </a:p>
          <a:p>
            <a:pPr algn="l"/>
            <a:r>
              <a:rPr lang="de-DE" i="1" dirty="0"/>
              <a:t>„wg. Diebstähle“ 				</a:t>
            </a:r>
            <a:r>
              <a:rPr lang="de-DE" dirty="0"/>
              <a:t>/</a:t>
            </a:r>
            <a:r>
              <a:rPr lang="de-DE" i="1" dirty="0"/>
              <a:t> „wg. Diebstählen“</a:t>
            </a:r>
            <a:endParaRPr lang="de-DE" sz="5400" i="1" dirty="0"/>
          </a:p>
          <a:p>
            <a:pPr algn="l"/>
            <a:r>
              <a:rPr lang="de-DE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748610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29461D-E018-4C27-9950-011275E12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88682"/>
          </a:xfrm>
        </p:spPr>
        <p:txBody>
          <a:bodyPr>
            <a:normAutofit fontScale="90000"/>
          </a:bodyPr>
          <a:lstStyle/>
          <a:p>
            <a:r>
              <a:rPr lang="de-DE" sz="5400" b="1" dirty="0"/>
              <a:t>Zur Konstruktion von  „wegen“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18C931-7E92-44EC-99F2-F14B327D9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11045"/>
            <a:ext cx="9144000" cy="4572000"/>
          </a:xfrm>
        </p:spPr>
        <p:txBody>
          <a:bodyPr>
            <a:normAutofit/>
          </a:bodyPr>
          <a:lstStyle/>
          <a:p>
            <a:pPr algn="l"/>
            <a:r>
              <a:rPr lang="de-DE" i="1" dirty="0"/>
              <a:t>„wegen des Diebstahls“ 			</a:t>
            </a:r>
            <a:r>
              <a:rPr lang="de-DE" dirty="0"/>
              <a:t>/</a:t>
            </a:r>
            <a:r>
              <a:rPr lang="de-DE" i="1" dirty="0"/>
              <a:t> </a:t>
            </a:r>
            <a:r>
              <a:rPr lang="de-DE" i="1" strike="sngStrike" dirty="0"/>
              <a:t>„wg. dem Diebstahl“</a:t>
            </a:r>
          </a:p>
          <a:p>
            <a:pPr algn="l"/>
            <a:r>
              <a:rPr lang="de-DE" dirty="0"/>
              <a:t>  Nicht alleinstehend: + Genitiv		/ </a:t>
            </a:r>
            <a:r>
              <a:rPr lang="de-DE" strike="sngStrike" dirty="0"/>
              <a:t>+ Dativ</a:t>
            </a:r>
          </a:p>
          <a:p>
            <a:pPr algn="l"/>
            <a:r>
              <a:rPr lang="de-DE" i="1" dirty="0"/>
              <a:t>„wg. Diebstahls“ 				</a:t>
            </a:r>
            <a:r>
              <a:rPr lang="de-DE" dirty="0"/>
              <a:t>/</a:t>
            </a:r>
            <a:r>
              <a:rPr lang="de-DE" i="1" dirty="0"/>
              <a:t> „wg. Diebstahl“</a:t>
            </a:r>
          </a:p>
          <a:p>
            <a:pPr algn="l"/>
            <a:r>
              <a:rPr lang="de-DE" dirty="0"/>
              <a:t>  Alleinstehend: stark &amp; gebeugt (Genitiv-</a:t>
            </a:r>
            <a:r>
              <a:rPr lang="de-DE" i="1" dirty="0"/>
              <a:t>s</a:t>
            </a:r>
            <a:r>
              <a:rPr lang="de-DE" dirty="0"/>
              <a:t>)	/ stark &amp; ungebeugt</a:t>
            </a:r>
          </a:p>
        </p:txBody>
      </p:sp>
    </p:spTree>
    <p:extLst>
      <p:ext uri="{BB962C8B-B14F-4D97-AF65-F5344CB8AC3E}">
        <p14:creationId xmlns:p14="http://schemas.microsoft.com/office/powerpoint/2010/main" val="397578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29461D-E018-4C27-9950-011275E12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88682"/>
          </a:xfrm>
        </p:spPr>
        <p:txBody>
          <a:bodyPr>
            <a:normAutofit fontScale="90000"/>
          </a:bodyPr>
          <a:lstStyle/>
          <a:p>
            <a:r>
              <a:rPr lang="de-DE" sz="5400" b="1" dirty="0"/>
              <a:t>Zur Konstruktion von  „wegen“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18C931-7E92-44EC-99F2-F14B327D9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11045"/>
            <a:ext cx="9144000" cy="4572000"/>
          </a:xfrm>
        </p:spPr>
        <p:txBody>
          <a:bodyPr>
            <a:normAutofit/>
          </a:bodyPr>
          <a:lstStyle/>
          <a:p>
            <a:pPr algn="l"/>
            <a:r>
              <a:rPr lang="de-DE" i="1" dirty="0"/>
              <a:t>„wegen des Diebstahls“ 			</a:t>
            </a:r>
            <a:r>
              <a:rPr lang="de-DE" dirty="0"/>
              <a:t>/</a:t>
            </a:r>
            <a:r>
              <a:rPr lang="de-DE" i="1" dirty="0"/>
              <a:t> </a:t>
            </a:r>
            <a:r>
              <a:rPr lang="de-DE" i="1" strike="sngStrike" dirty="0"/>
              <a:t>„wg. dem Diebstahl“</a:t>
            </a:r>
          </a:p>
          <a:p>
            <a:pPr algn="l"/>
            <a:r>
              <a:rPr lang="de-DE" dirty="0"/>
              <a:t>  Nicht alleinstehend: + Genitiv		/ + Dativ</a:t>
            </a:r>
          </a:p>
          <a:p>
            <a:pPr algn="l"/>
            <a:r>
              <a:rPr lang="de-DE" i="1" strike="sngStrike" dirty="0"/>
              <a:t>„wg. Diebstahls“ </a:t>
            </a:r>
            <a:r>
              <a:rPr lang="de-DE" i="1" dirty="0"/>
              <a:t>				</a:t>
            </a:r>
            <a:r>
              <a:rPr lang="de-DE" dirty="0"/>
              <a:t>/</a:t>
            </a:r>
            <a:r>
              <a:rPr lang="de-DE" i="1" dirty="0"/>
              <a:t> „wg. Diebstahl“</a:t>
            </a:r>
          </a:p>
          <a:p>
            <a:pPr algn="l"/>
            <a:r>
              <a:rPr lang="de-DE" dirty="0"/>
              <a:t>  Alleinstehend: </a:t>
            </a:r>
            <a:r>
              <a:rPr lang="de-DE" strike="sngStrike" dirty="0"/>
              <a:t>stark &amp; gebeugt (Genitiv-</a:t>
            </a:r>
            <a:r>
              <a:rPr lang="de-DE" i="1" strike="sngStrike" dirty="0"/>
              <a:t>s</a:t>
            </a:r>
            <a:r>
              <a:rPr lang="de-DE" strike="sngStrike" dirty="0"/>
              <a:t>)</a:t>
            </a:r>
            <a:r>
              <a:rPr lang="de-DE" dirty="0"/>
              <a:t>	/ stark &amp; ungebeugt</a:t>
            </a:r>
          </a:p>
        </p:txBody>
      </p:sp>
    </p:spTree>
    <p:extLst>
      <p:ext uri="{BB962C8B-B14F-4D97-AF65-F5344CB8AC3E}">
        <p14:creationId xmlns:p14="http://schemas.microsoft.com/office/powerpoint/2010/main" val="1519526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29461D-E018-4C27-9950-011275E12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88682"/>
          </a:xfrm>
        </p:spPr>
        <p:txBody>
          <a:bodyPr>
            <a:normAutofit fontScale="90000"/>
          </a:bodyPr>
          <a:lstStyle/>
          <a:p>
            <a:r>
              <a:rPr lang="de-DE" sz="5400" b="1" dirty="0"/>
              <a:t>Zur Konstruktion von  „wegen“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18C931-7E92-44EC-99F2-F14B327D9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11045"/>
            <a:ext cx="9144000" cy="4572000"/>
          </a:xfrm>
        </p:spPr>
        <p:txBody>
          <a:bodyPr>
            <a:normAutofit/>
          </a:bodyPr>
          <a:lstStyle/>
          <a:p>
            <a:pPr algn="l"/>
            <a:r>
              <a:rPr lang="de-DE" i="1" dirty="0"/>
              <a:t>„wegen des Diebstahls“ 			</a:t>
            </a:r>
            <a:r>
              <a:rPr lang="de-DE" dirty="0"/>
              <a:t>/</a:t>
            </a:r>
            <a:r>
              <a:rPr lang="de-DE" i="1" dirty="0"/>
              <a:t> </a:t>
            </a:r>
            <a:r>
              <a:rPr lang="de-DE" i="1" strike="sngStrike" dirty="0"/>
              <a:t>„wg. dem Diebstahl“</a:t>
            </a:r>
          </a:p>
          <a:p>
            <a:pPr algn="l"/>
            <a:r>
              <a:rPr lang="de-DE" dirty="0"/>
              <a:t>  Nicht alleinstehend: + Genitiv		/ </a:t>
            </a:r>
            <a:r>
              <a:rPr lang="de-DE" strike="sngStrike" dirty="0"/>
              <a:t>+ Dativ</a:t>
            </a:r>
          </a:p>
          <a:p>
            <a:pPr algn="l"/>
            <a:r>
              <a:rPr lang="de-DE" i="1" strike="sngStrike" dirty="0"/>
              <a:t>„wg. Diebstahls“</a:t>
            </a:r>
            <a:r>
              <a:rPr lang="de-DE" i="1" dirty="0"/>
              <a:t> 				</a:t>
            </a:r>
            <a:r>
              <a:rPr lang="de-DE" dirty="0"/>
              <a:t>/</a:t>
            </a:r>
            <a:r>
              <a:rPr lang="de-DE" i="1" dirty="0"/>
              <a:t> „wg. Diebstahl“</a:t>
            </a:r>
          </a:p>
          <a:p>
            <a:pPr algn="l"/>
            <a:r>
              <a:rPr lang="de-DE" dirty="0"/>
              <a:t>  Alleinstehend: </a:t>
            </a:r>
            <a:r>
              <a:rPr lang="de-DE" strike="sngStrike" dirty="0"/>
              <a:t>stark &amp; gebeugt (Genitiv-</a:t>
            </a:r>
            <a:r>
              <a:rPr lang="de-DE" i="1" strike="sngStrike" dirty="0"/>
              <a:t>s</a:t>
            </a:r>
            <a:r>
              <a:rPr lang="de-DE" strike="sngStrike" dirty="0"/>
              <a:t>)</a:t>
            </a:r>
            <a:r>
              <a:rPr lang="de-DE" dirty="0"/>
              <a:t>	/ stark &amp; ungebeugt</a:t>
            </a:r>
          </a:p>
          <a:p>
            <a:pPr algn="l"/>
            <a:r>
              <a:rPr lang="de-DE" i="1" dirty="0"/>
              <a:t>„wg. der Diebstähle“ 				</a:t>
            </a:r>
            <a:r>
              <a:rPr lang="de-DE" dirty="0"/>
              <a:t>/</a:t>
            </a:r>
            <a:r>
              <a:rPr lang="de-DE" i="1" dirty="0"/>
              <a:t> „wg. den Diebstählen“</a:t>
            </a:r>
          </a:p>
          <a:p>
            <a:pPr algn="l"/>
            <a:r>
              <a:rPr lang="de-DE" dirty="0"/>
              <a:t>  Nicht alleinstehend: + Genitiv		/ + Dativ</a:t>
            </a:r>
          </a:p>
        </p:txBody>
      </p:sp>
    </p:spTree>
    <p:extLst>
      <p:ext uri="{BB962C8B-B14F-4D97-AF65-F5344CB8AC3E}">
        <p14:creationId xmlns:p14="http://schemas.microsoft.com/office/powerpoint/2010/main" val="63262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29461D-E018-4C27-9950-011275E12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88682"/>
          </a:xfrm>
        </p:spPr>
        <p:txBody>
          <a:bodyPr>
            <a:normAutofit fontScale="90000"/>
          </a:bodyPr>
          <a:lstStyle/>
          <a:p>
            <a:r>
              <a:rPr lang="de-DE" sz="5400" b="1" dirty="0"/>
              <a:t>Zur Konstruktion von  „wegen“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18C931-7E92-44EC-99F2-F14B327D9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11045"/>
            <a:ext cx="9144000" cy="4572000"/>
          </a:xfrm>
        </p:spPr>
        <p:txBody>
          <a:bodyPr>
            <a:normAutofit/>
          </a:bodyPr>
          <a:lstStyle/>
          <a:p>
            <a:pPr algn="l"/>
            <a:r>
              <a:rPr lang="de-DE" i="1" dirty="0"/>
              <a:t>„wegen des Diebstahls“ 			</a:t>
            </a:r>
            <a:r>
              <a:rPr lang="de-DE" dirty="0"/>
              <a:t>/</a:t>
            </a:r>
            <a:r>
              <a:rPr lang="de-DE" i="1" dirty="0"/>
              <a:t> </a:t>
            </a:r>
            <a:r>
              <a:rPr lang="de-DE" i="1" strike="sngStrike" dirty="0"/>
              <a:t>„wg. dem Diebstahl“</a:t>
            </a:r>
          </a:p>
          <a:p>
            <a:pPr algn="l"/>
            <a:r>
              <a:rPr lang="de-DE" dirty="0"/>
              <a:t>  Nicht alleinstehend: + Genitiv		/ </a:t>
            </a:r>
            <a:r>
              <a:rPr lang="de-DE" strike="sngStrike" dirty="0"/>
              <a:t>+ Dativ</a:t>
            </a:r>
          </a:p>
          <a:p>
            <a:pPr algn="l"/>
            <a:r>
              <a:rPr lang="de-DE" i="1" strike="sngStrike" dirty="0"/>
              <a:t>„wg. Diebstahls“</a:t>
            </a:r>
            <a:r>
              <a:rPr lang="de-DE" i="1" dirty="0"/>
              <a:t> 				</a:t>
            </a:r>
            <a:r>
              <a:rPr lang="de-DE" dirty="0"/>
              <a:t>/</a:t>
            </a:r>
            <a:r>
              <a:rPr lang="de-DE" i="1" dirty="0"/>
              <a:t> „wg. Diebstahl“</a:t>
            </a:r>
          </a:p>
          <a:p>
            <a:pPr algn="l"/>
            <a:r>
              <a:rPr lang="de-DE" dirty="0"/>
              <a:t>  Alleinstehend: </a:t>
            </a:r>
            <a:r>
              <a:rPr lang="de-DE" strike="sngStrike" dirty="0"/>
              <a:t>stark &amp; gebeugt (Genitiv-</a:t>
            </a:r>
            <a:r>
              <a:rPr lang="de-DE" i="1" strike="sngStrike" dirty="0"/>
              <a:t>s</a:t>
            </a:r>
            <a:r>
              <a:rPr lang="de-DE" strike="sngStrike" dirty="0"/>
              <a:t>)</a:t>
            </a:r>
            <a:r>
              <a:rPr lang="de-DE" dirty="0"/>
              <a:t>	/ stark &amp; ungebeugt</a:t>
            </a:r>
          </a:p>
          <a:p>
            <a:pPr algn="l"/>
            <a:r>
              <a:rPr lang="de-DE" i="1" dirty="0"/>
              <a:t>„wg. der Diebstähle“ 				</a:t>
            </a:r>
            <a:r>
              <a:rPr lang="de-DE" dirty="0"/>
              <a:t>/</a:t>
            </a:r>
            <a:r>
              <a:rPr lang="de-DE" i="1" dirty="0"/>
              <a:t> </a:t>
            </a:r>
            <a:r>
              <a:rPr lang="de-DE" i="1" strike="sngStrike" dirty="0"/>
              <a:t>„wg. den Diebstählen“</a:t>
            </a:r>
          </a:p>
          <a:p>
            <a:pPr algn="l"/>
            <a:r>
              <a:rPr lang="de-DE" dirty="0"/>
              <a:t>  Nicht alleinstehend: + Genitiv		/ </a:t>
            </a:r>
            <a:r>
              <a:rPr lang="de-DE" strike="sngStrike" dirty="0"/>
              <a:t>+ Dativ</a:t>
            </a:r>
          </a:p>
        </p:txBody>
      </p:sp>
    </p:spTree>
    <p:extLst>
      <p:ext uri="{BB962C8B-B14F-4D97-AF65-F5344CB8AC3E}">
        <p14:creationId xmlns:p14="http://schemas.microsoft.com/office/powerpoint/2010/main" val="1019853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29461D-E018-4C27-9950-011275E12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88682"/>
          </a:xfrm>
        </p:spPr>
        <p:txBody>
          <a:bodyPr>
            <a:normAutofit fontScale="90000"/>
          </a:bodyPr>
          <a:lstStyle/>
          <a:p>
            <a:r>
              <a:rPr lang="de-DE" sz="5400" b="1" dirty="0"/>
              <a:t>Zur Konstruktion von  „wegen“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18C931-7E92-44EC-99F2-F14B327D9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11045"/>
            <a:ext cx="9144000" cy="4572000"/>
          </a:xfrm>
        </p:spPr>
        <p:txBody>
          <a:bodyPr>
            <a:normAutofit/>
          </a:bodyPr>
          <a:lstStyle/>
          <a:p>
            <a:pPr algn="l"/>
            <a:r>
              <a:rPr lang="de-DE" i="1" dirty="0"/>
              <a:t>„wegen des Diebstahls“ 			</a:t>
            </a:r>
            <a:r>
              <a:rPr lang="de-DE" dirty="0"/>
              <a:t>/</a:t>
            </a:r>
            <a:r>
              <a:rPr lang="de-DE" i="1" dirty="0"/>
              <a:t> </a:t>
            </a:r>
            <a:r>
              <a:rPr lang="de-DE" i="1" strike="sngStrike" dirty="0"/>
              <a:t>„wg. dem Diebstahl“</a:t>
            </a:r>
          </a:p>
          <a:p>
            <a:pPr algn="l"/>
            <a:r>
              <a:rPr lang="de-DE" dirty="0"/>
              <a:t>  Nicht alleinstehend: + Genitiv		/ </a:t>
            </a:r>
            <a:r>
              <a:rPr lang="de-DE" strike="sngStrike" dirty="0"/>
              <a:t>+ Dativ</a:t>
            </a:r>
          </a:p>
          <a:p>
            <a:pPr algn="l"/>
            <a:r>
              <a:rPr lang="de-DE" i="1" strike="sngStrike" dirty="0"/>
              <a:t>„wg. Diebstahls“</a:t>
            </a:r>
            <a:r>
              <a:rPr lang="de-DE" i="1" dirty="0"/>
              <a:t> 				</a:t>
            </a:r>
            <a:r>
              <a:rPr lang="de-DE" dirty="0"/>
              <a:t>/</a:t>
            </a:r>
            <a:r>
              <a:rPr lang="de-DE" i="1" dirty="0"/>
              <a:t> „wg. Diebstahl“</a:t>
            </a:r>
          </a:p>
          <a:p>
            <a:pPr algn="l"/>
            <a:r>
              <a:rPr lang="de-DE" dirty="0"/>
              <a:t>  Alleinstehend: </a:t>
            </a:r>
            <a:r>
              <a:rPr lang="de-DE" strike="sngStrike" dirty="0"/>
              <a:t>stark &amp; gebeugt (Genitiv-</a:t>
            </a:r>
            <a:r>
              <a:rPr lang="de-DE" i="1" strike="sngStrike" dirty="0"/>
              <a:t>s</a:t>
            </a:r>
            <a:r>
              <a:rPr lang="de-DE" strike="sngStrike" dirty="0"/>
              <a:t>)</a:t>
            </a:r>
            <a:r>
              <a:rPr lang="de-DE" dirty="0"/>
              <a:t>	/ stark &amp; ungebeugt</a:t>
            </a:r>
          </a:p>
          <a:p>
            <a:pPr algn="l"/>
            <a:r>
              <a:rPr lang="de-DE" i="1" dirty="0"/>
              <a:t>„wg. der Diebstähle“ 				</a:t>
            </a:r>
            <a:r>
              <a:rPr lang="de-DE" dirty="0"/>
              <a:t>/</a:t>
            </a:r>
            <a:r>
              <a:rPr lang="de-DE" i="1" dirty="0"/>
              <a:t> </a:t>
            </a:r>
            <a:r>
              <a:rPr lang="de-DE" i="1" strike="sngStrike" dirty="0"/>
              <a:t>„wg. den Diebstählen“</a:t>
            </a:r>
          </a:p>
          <a:p>
            <a:pPr algn="l"/>
            <a:r>
              <a:rPr lang="de-DE" dirty="0"/>
              <a:t>  Nicht alleinstehend: + Genitiv		/ </a:t>
            </a:r>
            <a:r>
              <a:rPr lang="de-DE" strike="sngStrike" dirty="0"/>
              <a:t>+ Dativ</a:t>
            </a:r>
          </a:p>
          <a:p>
            <a:pPr algn="l"/>
            <a:r>
              <a:rPr lang="de-DE" i="1" dirty="0"/>
              <a:t>„wg. Diebstähle“ 				</a:t>
            </a:r>
            <a:r>
              <a:rPr lang="de-DE" dirty="0"/>
              <a:t>/</a:t>
            </a:r>
            <a:r>
              <a:rPr lang="de-DE" i="1" dirty="0"/>
              <a:t> „wg. Diebstählen“</a:t>
            </a:r>
            <a:endParaRPr lang="de-DE" sz="5400" i="1" dirty="0"/>
          </a:p>
          <a:p>
            <a:pPr algn="l"/>
            <a:r>
              <a:rPr lang="de-DE" dirty="0"/>
              <a:t>  Alleinstehend: stark &amp; ungebeugt		/ stark &amp; gebeugt (Dativ-</a:t>
            </a:r>
            <a:r>
              <a:rPr lang="de-DE" i="1" dirty="0"/>
              <a:t>n</a:t>
            </a:r>
            <a:r>
              <a:rPr lang="de-DE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20598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794</Words>
  <Application>Microsoft Office PowerPoint</Application>
  <PresentationFormat>Breitbild</PresentationFormat>
  <Paragraphs>72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</vt:lpstr>
      <vt:lpstr>The Eintrag zu „wegen“</vt:lpstr>
      <vt:lpstr>Zur Konstruktion von  „wegen“ Wie ist es schriftsprachlich richtig?</vt:lpstr>
      <vt:lpstr>Zur Konstruktion von  „wegen“</vt:lpstr>
      <vt:lpstr>Zur Konstruktion von  „wegen“</vt:lpstr>
      <vt:lpstr>Zur Konstruktion von  „wegen“</vt:lpstr>
      <vt:lpstr>Zur Konstruktion von  „wegen“</vt:lpstr>
      <vt:lpstr>Zur Konstruktion von  „wegen“</vt:lpstr>
      <vt:lpstr>Zur Konstruktion von  „wegen“</vt:lpstr>
      <vt:lpstr>Zur Konstruktion von  „wegen“</vt:lpstr>
      <vt:lpstr>Zur Konstruktion von  „wegen“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Eintrag zu „wegen“</dc:title>
  <dc:creator>martin.mueller-wetzel</dc:creator>
  <cp:lastModifiedBy>martin.mueller-wetzel</cp:lastModifiedBy>
  <cp:revision>3</cp:revision>
  <dcterms:created xsi:type="dcterms:W3CDTF">2021-10-26T18:35:51Z</dcterms:created>
  <dcterms:modified xsi:type="dcterms:W3CDTF">2021-10-28T18:49:24Z</dcterms:modified>
</cp:coreProperties>
</file>