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4" r:id="rId3"/>
  </p:sldIdLst>
  <p:sldSz cx="10693400" cy="7556500"/>
  <p:notesSz cx="10693400" cy="75565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5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A1520-5754-41CD-A8FB-2AF71D4C4CFD}" type="datetimeFigureOut">
              <a:rPr lang="de-DE" smtClean="0"/>
              <a:t>06.06.2020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9C1BD-1EAB-404F-97D6-34D8E068F0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67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B9C1BD-1EAB-404F-97D6-34D8E068F0C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539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1"/>
          <p:cNvSpPr txBox="1"/>
          <p:nvPr/>
        </p:nvSpPr>
        <p:spPr>
          <a:xfrm>
            <a:off x="721360" y="726821"/>
            <a:ext cx="2582758" cy="4216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Arial"/>
                <a:cs typeface="Arial"/>
              </a:rPr>
              <a:t>Ein Ding ist das: die </a:t>
            </a:r>
            <a:r>
              <a:rPr sz="1370" spc="10" dirty="0" err="1">
                <a:latin typeface="Arial"/>
                <a:cs typeface="Arial"/>
              </a:rPr>
              <a:t>Steigerung</a:t>
            </a:r>
            <a:r>
              <a:rPr sz="1370" spc="10" dirty="0">
                <a:latin typeface="Arial"/>
                <a:cs typeface="Arial"/>
              </a:rPr>
              <a:t>,</a:t>
            </a:r>
            <a:endParaRPr lang="de-DE" sz="1370" spc="1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lang="de-DE" sz="1370" spc="10" dirty="0">
                <a:latin typeface="Arial"/>
                <a:cs typeface="Arial"/>
              </a:rPr>
              <a:t>Sie bringt uns viel Erheiterung: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813809" y="726821"/>
            <a:ext cx="2910051" cy="4409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Arial"/>
                <a:cs typeface="Arial"/>
              </a:rPr>
              <a:t> Kompariert man Ding, gibt’s Dinger;</a:t>
            </a:r>
            <a:endParaRPr sz="13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 Steigerung wird Steigerünger,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6906260" y="726821"/>
            <a:ext cx="2426611" cy="4409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 Superlativ Ding wird Dingst;</a:t>
            </a:r>
            <a:endParaRPr sz="14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370" spc="10" dirty="0">
                <a:latin typeface="Arial"/>
                <a:cs typeface="Arial"/>
              </a:rPr>
              <a:t> Steigerung wird Steigerüngst.</a:t>
            </a:r>
            <a:endParaRPr sz="1300" dirty="0">
              <a:latin typeface="Arial"/>
              <a:cs typeface="Arial"/>
            </a:endParaRPr>
          </a:p>
        </p:txBody>
      </p:sp>
      <p:pic>
        <p:nvPicPr>
          <p:cNvPr id="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840" y="720090"/>
            <a:ext cx="1270" cy="408940"/>
          </a:xfrm>
          <a:prstGeom prst="rect">
            <a:avLst/>
          </a:prstGeom>
        </p:spPr>
      </p:pic>
      <p:pic>
        <p:nvPicPr>
          <p:cNvPr id="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290" y="720090"/>
            <a:ext cx="1270" cy="408940"/>
          </a:xfrm>
          <a:prstGeom prst="rect">
            <a:avLst/>
          </a:prstGeom>
        </p:spPr>
      </p:pic>
      <p:pic>
        <p:nvPicPr>
          <p:cNvPr id="51" name="Image">
            <a:extLst>
              <a:ext uri="{FF2B5EF4-FFF2-40B4-BE49-F238E27FC236}">
                <a16:creationId xmlns:a16="http://schemas.microsoft.com/office/drawing/2014/main" id="{49FD3027-F789-458C-93DC-5216C9CB73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60" y="1545405"/>
            <a:ext cx="9240520" cy="2123440"/>
          </a:xfrm>
          <a:prstGeom prst="rect">
            <a:avLst/>
          </a:prstGeom>
        </p:spPr>
      </p:pic>
      <p:sp>
        <p:nvSpPr>
          <p:cNvPr id="52" name="text 1">
            <a:extLst>
              <a:ext uri="{FF2B5EF4-FFF2-40B4-BE49-F238E27FC236}">
                <a16:creationId xmlns:a16="http://schemas.microsoft.com/office/drawing/2014/main" id="{F3A96DFE-154D-4AE1-BD71-71E743E83C3A}"/>
              </a:ext>
            </a:extLst>
          </p:cNvPr>
          <p:cNvSpPr txBox="1"/>
          <p:nvPr/>
        </p:nvSpPr>
        <p:spPr>
          <a:xfrm>
            <a:off x="2985770" y="1580261"/>
            <a:ext cx="709422" cy="2478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i="1" spc="10" dirty="0">
                <a:latin typeface="Arial"/>
                <a:cs typeface="Arial"/>
              </a:rPr>
              <a:t>Bildung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3" name="text 1">
            <a:extLst>
              <a:ext uri="{FF2B5EF4-FFF2-40B4-BE49-F238E27FC236}">
                <a16:creationId xmlns:a16="http://schemas.microsoft.com/office/drawing/2014/main" id="{4EE445F1-6758-4EA8-BF19-21CCE6A2F8E1}"/>
              </a:ext>
            </a:extLst>
          </p:cNvPr>
          <p:cNvSpPr txBox="1"/>
          <p:nvPr/>
        </p:nvSpPr>
        <p:spPr>
          <a:xfrm>
            <a:off x="4986190" y="2036012"/>
            <a:ext cx="74860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i="1" spc="10" dirty="0">
                <a:latin typeface="Arial"/>
                <a:cs typeface="Arial"/>
              </a:rPr>
              <a:t>gravis, -e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4" name="text 1">
            <a:extLst>
              <a:ext uri="{FF2B5EF4-FFF2-40B4-BE49-F238E27FC236}">
                <a16:creationId xmlns:a16="http://schemas.microsoft.com/office/drawing/2014/main" id="{44379976-CEAF-4D5F-A5B3-494B863303B6}"/>
              </a:ext>
            </a:extLst>
          </p:cNvPr>
          <p:cNvSpPr txBox="1"/>
          <p:nvPr/>
        </p:nvSpPr>
        <p:spPr>
          <a:xfrm>
            <a:off x="6543369" y="2043074"/>
            <a:ext cx="60657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i="1" spc="10" dirty="0" err="1">
                <a:latin typeface="Arial"/>
                <a:cs typeface="Arial"/>
              </a:rPr>
              <a:t>graviter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5" name="text 1">
            <a:extLst>
              <a:ext uri="{FF2B5EF4-FFF2-40B4-BE49-F238E27FC236}">
                <a16:creationId xmlns:a16="http://schemas.microsoft.com/office/drawing/2014/main" id="{09FED3E5-F934-436F-86F5-56AD4EC60D73}"/>
              </a:ext>
            </a:extLst>
          </p:cNvPr>
          <p:cNvSpPr txBox="1"/>
          <p:nvPr/>
        </p:nvSpPr>
        <p:spPr>
          <a:xfrm>
            <a:off x="7501718" y="2041145"/>
            <a:ext cx="57515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 err="1">
                <a:latin typeface="Arial"/>
                <a:cs typeface="Arial"/>
              </a:rPr>
              <a:t>schwer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6" name="text 1">
            <a:extLst>
              <a:ext uri="{FF2B5EF4-FFF2-40B4-BE49-F238E27FC236}">
                <a16:creationId xmlns:a16="http://schemas.microsoft.com/office/drawing/2014/main" id="{12570144-27B6-46F1-BF60-D0C75142E204}"/>
              </a:ext>
            </a:extLst>
          </p:cNvPr>
          <p:cNvSpPr txBox="1"/>
          <p:nvPr/>
        </p:nvSpPr>
        <p:spPr>
          <a:xfrm>
            <a:off x="8575040" y="1580261"/>
            <a:ext cx="1320873" cy="2478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b="1" i="1" spc="10" dirty="0">
                <a:latin typeface="Arial"/>
                <a:cs typeface="Arial"/>
              </a:rPr>
              <a:t>ohne Vergleich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57" name="text 1">
            <a:extLst>
              <a:ext uri="{FF2B5EF4-FFF2-40B4-BE49-F238E27FC236}">
                <a16:creationId xmlns:a16="http://schemas.microsoft.com/office/drawing/2014/main" id="{4B98DDB7-E209-4C81-846F-ABC71C52B5E6}"/>
              </a:ext>
            </a:extLst>
          </p:cNvPr>
          <p:cNvSpPr txBox="1"/>
          <p:nvPr/>
        </p:nvSpPr>
        <p:spPr>
          <a:xfrm>
            <a:off x="756920" y="1854581"/>
            <a:ext cx="570738" cy="236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Positiv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9" name="text 1">
            <a:extLst>
              <a:ext uri="{FF2B5EF4-FFF2-40B4-BE49-F238E27FC236}">
                <a16:creationId xmlns:a16="http://schemas.microsoft.com/office/drawing/2014/main" id="{E4C361D6-ABD8-4056-96F9-B87E5700D041}"/>
              </a:ext>
            </a:extLst>
          </p:cNvPr>
          <p:cNvSpPr txBox="1"/>
          <p:nvPr/>
        </p:nvSpPr>
        <p:spPr>
          <a:xfrm>
            <a:off x="4986190" y="2426782"/>
            <a:ext cx="1263090" cy="4395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i="1" spc="10" dirty="0">
                <a:latin typeface="Arial"/>
                <a:cs typeface="Arial"/>
              </a:rPr>
              <a:t>clarior, clarius</a:t>
            </a:r>
            <a:endParaRPr sz="14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400" i="1" spc="10" dirty="0">
                <a:latin typeface="Arial"/>
                <a:cs typeface="Arial"/>
              </a:rPr>
              <a:t>gravior, gravius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0" name="text 1">
            <a:extLst>
              <a:ext uri="{FF2B5EF4-FFF2-40B4-BE49-F238E27FC236}">
                <a16:creationId xmlns:a16="http://schemas.microsoft.com/office/drawing/2014/main" id="{D6338447-5E6B-44A4-A891-5B4259337F4B}"/>
              </a:ext>
            </a:extLst>
          </p:cNvPr>
          <p:cNvSpPr txBox="1"/>
          <p:nvPr/>
        </p:nvSpPr>
        <p:spPr>
          <a:xfrm>
            <a:off x="6523990" y="2436241"/>
            <a:ext cx="621411" cy="4395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i="1" spc="10" dirty="0">
                <a:latin typeface="Arial"/>
                <a:cs typeface="Arial"/>
              </a:rPr>
              <a:t>clarius</a:t>
            </a:r>
            <a:endParaRPr sz="14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400" i="1" spc="10" dirty="0">
                <a:latin typeface="Arial"/>
                <a:cs typeface="Arial"/>
              </a:rPr>
              <a:t>gravius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1" name="text 1">
            <a:extLst>
              <a:ext uri="{FF2B5EF4-FFF2-40B4-BE49-F238E27FC236}">
                <a16:creationId xmlns:a16="http://schemas.microsoft.com/office/drawing/2014/main" id="{4B3D37B8-229A-4AB9-96C3-C9DADEEFD7EE}"/>
              </a:ext>
            </a:extLst>
          </p:cNvPr>
          <p:cNvSpPr txBox="1"/>
          <p:nvPr/>
        </p:nvSpPr>
        <p:spPr>
          <a:xfrm>
            <a:off x="7498080" y="2436241"/>
            <a:ext cx="858062" cy="4409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berühmter</a:t>
            </a:r>
            <a:endParaRPr sz="14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schwerer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2" name="text 1">
            <a:extLst>
              <a:ext uri="{FF2B5EF4-FFF2-40B4-BE49-F238E27FC236}">
                <a16:creationId xmlns:a16="http://schemas.microsoft.com/office/drawing/2014/main" id="{A150EC4E-31F2-4867-89F5-97050B14D7E1}"/>
              </a:ext>
            </a:extLst>
          </p:cNvPr>
          <p:cNvSpPr txBox="1"/>
          <p:nvPr/>
        </p:nvSpPr>
        <p:spPr>
          <a:xfrm>
            <a:off x="8514080" y="2436241"/>
            <a:ext cx="1441170" cy="4409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„allzu“ / „ziemlich“</a:t>
            </a:r>
            <a:endParaRPr sz="14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+ Positiv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3" name="text 1">
            <a:extLst>
              <a:ext uri="{FF2B5EF4-FFF2-40B4-BE49-F238E27FC236}">
                <a16:creationId xmlns:a16="http://schemas.microsoft.com/office/drawing/2014/main" id="{734D8C49-845A-4EBE-A1BE-507DC34B2352}"/>
              </a:ext>
            </a:extLst>
          </p:cNvPr>
          <p:cNvSpPr txBox="1"/>
          <p:nvPr/>
        </p:nvSpPr>
        <p:spPr>
          <a:xfrm>
            <a:off x="756920" y="3017900"/>
            <a:ext cx="838149" cy="236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Superlativ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4" name="text 1">
            <a:extLst>
              <a:ext uri="{FF2B5EF4-FFF2-40B4-BE49-F238E27FC236}">
                <a16:creationId xmlns:a16="http://schemas.microsoft.com/office/drawing/2014/main" id="{8067BD77-F3F7-42F7-9882-AFC895348E31}"/>
              </a:ext>
            </a:extLst>
          </p:cNvPr>
          <p:cNvSpPr txBox="1"/>
          <p:nvPr/>
        </p:nvSpPr>
        <p:spPr>
          <a:xfrm>
            <a:off x="1731722" y="3006504"/>
            <a:ext cx="2883890" cy="6454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 err="1">
                <a:latin typeface="Arial"/>
                <a:cs typeface="Arial"/>
              </a:rPr>
              <a:t>Heimatdeklination</a:t>
            </a:r>
            <a:r>
              <a:rPr sz="1400" spc="10" dirty="0">
                <a:latin typeface="Arial"/>
                <a:cs typeface="Arial"/>
              </a:rPr>
              <a:t> egal:</a:t>
            </a:r>
            <a:endParaRPr sz="14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370" spc="10" dirty="0">
                <a:latin typeface="Arial"/>
                <a:cs typeface="Arial"/>
              </a:rPr>
              <a:t>-</a:t>
            </a:r>
            <a:r>
              <a:rPr sz="1370" i="1" spc="10" dirty="0">
                <a:latin typeface="Arial"/>
                <a:cs typeface="Arial"/>
              </a:rPr>
              <a:t>issimus/a/um</a:t>
            </a:r>
            <a:r>
              <a:rPr sz="1370" spc="10" dirty="0">
                <a:latin typeface="Arial"/>
                <a:cs typeface="Arial"/>
              </a:rPr>
              <a:t> (oder irgendwas, was</a:t>
            </a:r>
            <a:endParaRPr sz="13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Italienisch klingt), Adv. auf -e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5" name="text 1">
            <a:extLst>
              <a:ext uri="{FF2B5EF4-FFF2-40B4-BE49-F238E27FC236}">
                <a16:creationId xmlns:a16="http://schemas.microsoft.com/office/drawing/2014/main" id="{D9EEDD2F-4255-44C9-A8DD-115B8A031F15}"/>
              </a:ext>
            </a:extLst>
          </p:cNvPr>
          <p:cNvSpPr txBox="1"/>
          <p:nvPr/>
        </p:nvSpPr>
        <p:spPr>
          <a:xfrm>
            <a:off x="4989830" y="3120771"/>
            <a:ext cx="1430578" cy="4395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i="1" spc="10" dirty="0">
                <a:latin typeface="Arial"/>
                <a:cs typeface="Arial"/>
              </a:rPr>
              <a:t>clarissimus/a/um</a:t>
            </a:r>
            <a:endParaRPr sz="14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370" i="1" spc="10" dirty="0">
                <a:latin typeface="Arial"/>
                <a:cs typeface="Arial"/>
              </a:rPr>
              <a:t>gravissimus/a/um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66" name="text 1">
            <a:extLst>
              <a:ext uri="{FF2B5EF4-FFF2-40B4-BE49-F238E27FC236}">
                <a16:creationId xmlns:a16="http://schemas.microsoft.com/office/drawing/2014/main" id="{FC79EF84-134B-456A-BF66-31277AC64B9E}"/>
              </a:ext>
            </a:extLst>
          </p:cNvPr>
          <p:cNvSpPr txBox="1"/>
          <p:nvPr/>
        </p:nvSpPr>
        <p:spPr>
          <a:xfrm>
            <a:off x="6523990" y="3120771"/>
            <a:ext cx="837437" cy="23505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i="1" spc="10" dirty="0">
                <a:latin typeface="Arial"/>
                <a:cs typeface="Arial"/>
              </a:rPr>
              <a:t>clarissime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7" name="text 1">
            <a:extLst>
              <a:ext uri="{FF2B5EF4-FFF2-40B4-BE49-F238E27FC236}">
                <a16:creationId xmlns:a16="http://schemas.microsoft.com/office/drawing/2014/main" id="{DBEA5AA6-BCA9-43EF-AE74-FFFC006B7BDF}"/>
              </a:ext>
            </a:extLst>
          </p:cNvPr>
          <p:cNvSpPr txBox="1"/>
          <p:nvPr/>
        </p:nvSpPr>
        <p:spPr>
          <a:xfrm>
            <a:off x="6523990" y="3325241"/>
            <a:ext cx="97077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i="1" spc="10" dirty="0" err="1">
                <a:latin typeface="Arial"/>
                <a:cs typeface="Arial"/>
              </a:rPr>
              <a:t>gra</a:t>
            </a:r>
            <a:r>
              <a:rPr lang="de-DE" sz="1400" i="1" spc="10" dirty="0">
                <a:latin typeface="Arial"/>
                <a:cs typeface="Arial"/>
              </a:rPr>
              <a:t>v</a:t>
            </a:r>
            <a:r>
              <a:rPr sz="1400" i="1" spc="10" dirty="0" err="1">
                <a:latin typeface="Arial"/>
                <a:cs typeface="Arial"/>
              </a:rPr>
              <a:t>issime</a:t>
            </a:r>
            <a:r>
              <a:rPr sz="1400" i="1" spc="10" dirty="0">
                <a:latin typeface="Arial"/>
                <a:cs typeface="Arial"/>
              </a:rPr>
              <a:t> 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8" name="text 1">
            <a:extLst>
              <a:ext uri="{FF2B5EF4-FFF2-40B4-BE49-F238E27FC236}">
                <a16:creationId xmlns:a16="http://schemas.microsoft.com/office/drawing/2014/main" id="{DCEDA0A5-761E-40A8-BAB3-0C1D4117A414}"/>
              </a:ext>
            </a:extLst>
          </p:cNvPr>
          <p:cNvSpPr txBox="1"/>
          <p:nvPr/>
        </p:nvSpPr>
        <p:spPr>
          <a:xfrm>
            <a:off x="7498080" y="3120771"/>
            <a:ext cx="100925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 err="1">
                <a:latin typeface="Arial"/>
                <a:cs typeface="Arial"/>
              </a:rPr>
              <a:t>berühmtest</a:t>
            </a:r>
            <a:r>
              <a:rPr sz="1400" spc="10" dirty="0">
                <a:latin typeface="Arial"/>
                <a:cs typeface="Arial"/>
              </a:rPr>
              <a:t> 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9" name="text 1">
            <a:extLst>
              <a:ext uri="{FF2B5EF4-FFF2-40B4-BE49-F238E27FC236}">
                <a16:creationId xmlns:a16="http://schemas.microsoft.com/office/drawing/2014/main" id="{B476B254-276B-4C83-8962-83106AD9FF52}"/>
              </a:ext>
            </a:extLst>
          </p:cNvPr>
          <p:cNvSpPr txBox="1"/>
          <p:nvPr/>
        </p:nvSpPr>
        <p:spPr>
          <a:xfrm>
            <a:off x="8485395" y="3120771"/>
            <a:ext cx="117339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de-DE" sz="1400" spc="10" dirty="0">
                <a:latin typeface="Arial"/>
                <a:cs typeface="Arial"/>
              </a:rPr>
              <a:t>„sehr“</a:t>
            </a:r>
            <a:r>
              <a:rPr sz="1400" spc="10" dirty="0">
                <a:latin typeface="Arial"/>
                <a:cs typeface="Arial"/>
              </a:rPr>
              <a:t>+ Positiv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C35894A7-9336-4844-92A1-E266AF0BFD44}"/>
              </a:ext>
            </a:extLst>
          </p:cNvPr>
          <p:cNvSpPr txBox="1"/>
          <p:nvPr/>
        </p:nvSpPr>
        <p:spPr>
          <a:xfrm>
            <a:off x="670038" y="2259750"/>
            <a:ext cx="11031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spc="10" dirty="0">
                <a:latin typeface="Arial"/>
                <a:cs typeface="Arial"/>
              </a:rPr>
              <a:t>Komparativ</a:t>
            </a:r>
            <a:endParaRPr lang="de-DE" sz="1400" dirty="0"/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7C7A68D7-2DD5-430D-A6DF-8893CFB0C3A5}"/>
              </a:ext>
            </a:extLst>
          </p:cNvPr>
          <p:cNvSpPr txBox="1"/>
          <p:nvPr/>
        </p:nvSpPr>
        <p:spPr>
          <a:xfrm>
            <a:off x="4915178" y="1537335"/>
            <a:ext cx="890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i="1" spc="10" dirty="0">
                <a:latin typeface="Arial"/>
                <a:cs typeface="Arial"/>
              </a:rPr>
              <a:t>Adjektiv</a:t>
            </a:r>
            <a:endParaRPr lang="de-DE" sz="1400" dirty="0">
              <a:latin typeface="Arial"/>
              <a:cs typeface="Arial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B88C7494-0BA1-440E-AF8D-19A53BD0C06C}"/>
              </a:ext>
            </a:extLst>
          </p:cNvPr>
          <p:cNvSpPr txBox="1"/>
          <p:nvPr/>
        </p:nvSpPr>
        <p:spPr>
          <a:xfrm>
            <a:off x="6446976" y="1537335"/>
            <a:ext cx="809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i="1" spc="10" dirty="0">
                <a:latin typeface="Arial"/>
                <a:cs typeface="Arial"/>
              </a:rPr>
              <a:t>Adverb</a:t>
            </a:r>
            <a:endParaRPr lang="de-DE" sz="1400" dirty="0">
              <a:latin typeface="Arial"/>
              <a:cs typeface="Arial"/>
            </a:endParaRP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3F427947-88CB-4C4D-873C-4C1AA08AEF20}"/>
              </a:ext>
            </a:extLst>
          </p:cNvPr>
          <p:cNvSpPr txBox="1"/>
          <p:nvPr/>
        </p:nvSpPr>
        <p:spPr>
          <a:xfrm>
            <a:off x="7407414" y="1530895"/>
            <a:ext cx="87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i="1" spc="10" dirty="0">
                <a:latin typeface="Arial"/>
                <a:cs typeface="Arial"/>
              </a:rPr>
              <a:t>deutsch</a:t>
            </a:r>
            <a:endParaRPr lang="de-DE" sz="1400" dirty="0">
              <a:latin typeface="Arial"/>
              <a:cs typeface="Arial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D94A8932-D930-4F10-AA17-7D1572F2487A}"/>
              </a:ext>
            </a:extLst>
          </p:cNvPr>
          <p:cNvSpPr txBox="1"/>
          <p:nvPr/>
        </p:nvSpPr>
        <p:spPr>
          <a:xfrm>
            <a:off x="1658930" y="1797810"/>
            <a:ext cx="21745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i="1" spc="10" dirty="0">
                <a:latin typeface="Arial"/>
                <a:cs typeface="Arial"/>
              </a:rPr>
              <a:t>a-/o-</a:t>
            </a:r>
            <a:r>
              <a:rPr lang="de-DE" sz="1400" spc="10" dirty="0" err="1">
                <a:latin typeface="Arial"/>
                <a:cs typeface="Arial"/>
              </a:rPr>
              <a:t>Dekl</a:t>
            </a:r>
            <a:r>
              <a:rPr lang="de-DE" sz="1400" spc="10" dirty="0">
                <a:latin typeface="Arial"/>
                <a:cs typeface="Arial"/>
              </a:rPr>
              <a:t>. mit Adv. auf -</a:t>
            </a:r>
            <a:r>
              <a:rPr lang="de-DE" sz="1400" i="1" spc="10" dirty="0">
                <a:latin typeface="Arial"/>
                <a:cs typeface="Arial"/>
              </a:rPr>
              <a:t>e</a:t>
            </a:r>
            <a:endParaRPr lang="de-DE" sz="1400" dirty="0">
              <a:latin typeface="Arial"/>
              <a:cs typeface="Arial"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908AB9CA-15FE-4E0B-BE98-7A91E7499096}"/>
              </a:ext>
            </a:extLst>
          </p:cNvPr>
          <p:cNvSpPr txBox="1"/>
          <p:nvPr/>
        </p:nvSpPr>
        <p:spPr>
          <a:xfrm>
            <a:off x="4915178" y="1795509"/>
            <a:ext cx="11237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i="1" spc="10" dirty="0" err="1">
                <a:latin typeface="Arial"/>
                <a:cs typeface="Arial"/>
              </a:rPr>
              <a:t>clarus</a:t>
            </a:r>
            <a:r>
              <a:rPr lang="de-DE" sz="1400" i="1" spc="10" dirty="0">
                <a:latin typeface="Arial"/>
                <a:cs typeface="Arial"/>
              </a:rPr>
              <a:t>/a/um</a:t>
            </a:r>
            <a:endParaRPr lang="de-DE" sz="1400" dirty="0">
              <a:latin typeface="Arial"/>
              <a:cs typeface="Arial"/>
            </a:endParaRP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AD6D4C66-3EE9-4CA3-A218-270061F783D2}"/>
              </a:ext>
            </a:extLst>
          </p:cNvPr>
          <p:cNvSpPr txBox="1"/>
          <p:nvPr/>
        </p:nvSpPr>
        <p:spPr>
          <a:xfrm>
            <a:off x="6463225" y="1775559"/>
            <a:ext cx="579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i="1" spc="10" dirty="0" err="1">
                <a:latin typeface="Arial"/>
                <a:cs typeface="Arial"/>
              </a:rPr>
              <a:t>clare</a:t>
            </a:r>
            <a:endParaRPr lang="de-DE" sz="1400" dirty="0">
              <a:latin typeface="Arial"/>
              <a:cs typeface="Arial"/>
            </a:endParaRP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FEC534E8-6549-4058-AAC8-E859D447EDD9}"/>
              </a:ext>
            </a:extLst>
          </p:cNvPr>
          <p:cNvSpPr txBox="1"/>
          <p:nvPr/>
        </p:nvSpPr>
        <p:spPr>
          <a:xfrm>
            <a:off x="7421841" y="1804224"/>
            <a:ext cx="849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spc="10" dirty="0">
                <a:latin typeface="Arial"/>
                <a:cs typeface="Arial"/>
              </a:rPr>
              <a:t>berühmt</a:t>
            </a:r>
            <a:endParaRPr lang="de-DE" sz="1400" dirty="0">
              <a:latin typeface="Arial"/>
              <a:cs typeface="Arial"/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08F0C2EE-709E-4DBE-8CFA-A0A5EBCDD1EC}"/>
              </a:ext>
            </a:extLst>
          </p:cNvPr>
          <p:cNvSpPr txBox="1"/>
          <p:nvPr/>
        </p:nvSpPr>
        <p:spPr>
          <a:xfrm>
            <a:off x="1670792" y="2034852"/>
            <a:ext cx="21770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i="1" spc="10" dirty="0">
                <a:latin typeface="Arial"/>
                <a:cs typeface="Arial"/>
              </a:rPr>
              <a:t>i</a:t>
            </a:r>
            <a:r>
              <a:rPr lang="de-DE" sz="1400" spc="10" dirty="0">
                <a:latin typeface="Arial"/>
                <a:cs typeface="Arial"/>
              </a:rPr>
              <a:t>-</a:t>
            </a:r>
            <a:r>
              <a:rPr lang="de-DE" sz="1400" spc="10" dirty="0" err="1">
                <a:latin typeface="Arial"/>
                <a:cs typeface="Arial"/>
              </a:rPr>
              <a:t>Dekl</a:t>
            </a:r>
            <a:r>
              <a:rPr lang="de-DE" sz="1400" spc="10" dirty="0">
                <a:latin typeface="Arial"/>
                <a:cs typeface="Arial"/>
              </a:rPr>
              <a:t>. mit Adv. auf -</a:t>
            </a:r>
            <a:r>
              <a:rPr lang="de-DE" sz="1400" i="1" spc="10" dirty="0">
                <a:latin typeface="Arial"/>
                <a:cs typeface="Arial"/>
              </a:rPr>
              <a:t>(i)</a:t>
            </a:r>
            <a:r>
              <a:rPr lang="de-DE" sz="1400" i="1" spc="10" dirty="0" err="1">
                <a:latin typeface="Arial"/>
                <a:cs typeface="Arial"/>
              </a:rPr>
              <a:t>ter</a:t>
            </a:r>
            <a:endParaRPr lang="de-DE" sz="1400" i="1" dirty="0">
              <a:latin typeface="Arial"/>
              <a:cs typeface="Arial"/>
            </a:endParaRP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E13093C2-EC86-417C-AF5E-FC06437B46EE}"/>
              </a:ext>
            </a:extLst>
          </p:cNvPr>
          <p:cNvSpPr txBox="1"/>
          <p:nvPr/>
        </p:nvSpPr>
        <p:spPr>
          <a:xfrm>
            <a:off x="1661449" y="2274282"/>
            <a:ext cx="2145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spc="10" dirty="0">
                <a:solidFill>
                  <a:prstClr val="black"/>
                </a:solidFill>
                <a:latin typeface="Arial"/>
                <a:cs typeface="Arial"/>
              </a:rPr>
              <a:t>Geburtsdeklination egal:</a:t>
            </a:r>
            <a:endParaRPr lang="de-DE" dirty="0"/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3D3DDF3E-61A7-450C-B04B-43503DC8DD7E}"/>
              </a:ext>
            </a:extLst>
          </p:cNvPr>
          <p:cNvSpPr txBox="1"/>
          <p:nvPr/>
        </p:nvSpPr>
        <p:spPr>
          <a:xfrm>
            <a:off x="1665659" y="2690657"/>
            <a:ext cx="1407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400" spc="10" dirty="0">
                <a:latin typeface="Arial"/>
                <a:cs typeface="Arial"/>
              </a:rPr>
              <a:t>Adverb auf -</a:t>
            </a:r>
            <a:r>
              <a:rPr lang="de-DE" sz="1400" i="1" spc="10" dirty="0">
                <a:latin typeface="Arial"/>
                <a:cs typeface="Arial"/>
              </a:rPr>
              <a:t>ius</a:t>
            </a:r>
            <a:endParaRPr lang="de-DE" sz="1400" dirty="0"/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2AE6679D-5F51-4F6E-ACC2-60D15D1DAA25}"/>
              </a:ext>
            </a:extLst>
          </p:cNvPr>
          <p:cNvSpPr txBox="1"/>
          <p:nvPr/>
        </p:nvSpPr>
        <p:spPr>
          <a:xfrm>
            <a:off x="1670792" y="2480927"/>
            <a:ext cx="3310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spc="10" dirty="0">
                <a:latin typeface="Arial"/>
                <a:cs typeface="Arial"/>
              </a:rPr>
              <a:t>m./f. -</a:t>
            </a:r>
            <a:r>
              <a:rPr lang="de-DE" sz="1400" i="1" spc="10" dirty="0" err="1">
                <a:latin typeface="Arial"/>
                <a:cs typeface="Arial"/>
              </a:rPr>
              <a:t>ior</a:t>
            </a:r>
            <a:r>
              <a:rPr lang="de-DE" sz="1400" spc="10" dirty="0">
                <a:latin typeface="Arial"/>
                <a:cs typeface="Arial"/>
              </a:rPr>
              <a:t>, n. -</a:t>
            </a:r>
            <a:r>
              <a:rPr lang="de-DE" sz="1400" i="1" spc="10" dirty="0">
                <a:latin typeface="Arial"/>
                <a:cs typeface="Arial"/>
              </a:rPr>
              <a:t>ius</a:t>
            </a:r>
            <a:r>
              <a:rPr lang="de-DE" sz="1400" spc="10" dirty="0">
                <a:latin typeface="Arial"/>
                <a:cs typeface="Arial"/>
              </a:rPr>
              <a:t> + 3. </a:t>
            </a:r>
            <a:r>
              <a:rPr lang="de-DE" sz="1400" spc="10" dirty="0" err="1">
                <a:latin typeface="Arial"/>
                <a:cs typeface="Arial"/>
              </a:rPr>
              <a:t>Dekl</a:t>
            </a:r>
            <a:r>
              <a:rPr lang="de-DE" sz="1400" spc="10" dirty="0">
                <a:latin typeface="Arial"/>
                <a:cs typeface="Arial"/>
              </a:rPr>
              <a:t>. (-</a:t>
            </a:r>
            <a:r>
              <a:rPr lang="de-DE" sz="1400" i="1" spc="10" dirty="0" err="1">
                <a:latin typeface="Arial"/>
                <a:cs typeface="Arial"/>
              </a:rPr>
              <a:t>ioris</a:t>
            </a:r>
            <a:r>
              <a:rPr lang="de-DE" sz="1400" spc="10" dirty="0">
                <a:latin typeface="Arial"/>
                <a:cs typeface="Arial"/>
              </a:rPr>
              <a:t> usw.),</a:t>
            </a:r>
            <a:endParaRPr lang="de-DE" sz="1400" dirty="0"/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9CADD782-A40C-4FFA-B5B1-317D9C60D81D}"/>
              </a:ext>
            </a:extLst>
          </p:cNvPr>
          <p:cNvSpPr txBox="1"/>
          <p:nvPr/>
        </p:nvSpPr>
        <p:spPr>
          <a:xfrm>
            <a:off x="7444569" y="3254374"/>
            <a:ext cx="891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schwerst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27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52" grpId="0"/>
      <p:bldP spid="53" grpId="0"/>
      <p:bldP spid="54" grpId="0"/>
      <p:bldP spid="55" grpId="0"/>
      <p:bldP spid="56" grpId="0"/>
      <p:bldP spid="57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2" grpId="0"/>
      <p:bldP spid="73" grpId="0"/>
      <p:bldP spid="74" grpId="0"/>
      <p:bldP spid="76" grpId="0"/>
      <p:bldP spid="77" grpId="0"/>
      <p:bldP spid="78" grpId="0"/>
      <p:bldP spid="79" grpId="0"/>
      <p:bldP spid="80" grpId="0"/>
      <p:bldP spid="81" grpId="0"/>
      <p:bldP spid="83" grpId="0"/>
      <p:bldP spid="84" grpId="0"/>
      <p:bldP spid="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1"/>
          <p:cNvSpPr txBox="1"/>
          <p:nvPr/>
        </p:nvSpPr>
        <p:spPr>
          <a:xfrm>
            <a:off x="721360" y="726821"/>
            <a:ext cx="2626309" cy="4409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Arial"/>
                <a:cs typeface="Arial"/>
              </a:rPr>
              <a:t> Ein Ding ist das: die Steigerung,</a:t>
            </a:r>
            <a:endParaRPr sz="13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 sie bringt uns viel Erheiterung.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813809" y="726821"/>
            <a:ext cx="2910051" cy="4409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Arial"/>
                <a:cs typeface="Arial"/>
              </a:rPr>
              <a:t> Kompariert man Ding, gibt’s Dinger;</a:t>
            </a:r>
            <a:endParaRPr sz="13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 Steigerung wird Steigerünger,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6906260" y="726821"/>
            <a:ext cx="2426611" cy="4409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 Superlativ Ding wird Dingst;</a:t>
            </a:r>
            <a:endParaRPr sz="14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370" spc="10" dirty="0">
                <a:latin typeface="Arial"/>
                <a:cs typeface="Arial"/>
              </a:rPr>
              <a:t> Steigerung wird Steigerüngst.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55" y="1537335"/>
            <a:ext cx="9240520" cy="2123440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985770" y="1580261"/>
            <a:ext cx="709422" cy="2478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i="1" spc="10" dirty="0">
                <a:latin typeface="Arial"/>
                <a:cs typeface="Arial"/>
              </a:rPr>
              <a:t>Bildung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989830" y="1580261"/>
            <a:ext cx="108811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378460">
              <a:lnSpc>
                <a:spcPct val="100000"/>
              </a:lnSpc>
            </a:pPr>
            <a:r>
              <a:rPr sz="1400" b="1" i="1" spc="10" dirty="0" err="1">
                <a:latin typeface="Arial"/>
                <a:cs typeface="Arial"/>
              </a:rPr>
              <a:t>Adjektiv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6523990" y="1580261"/>
            <a:ext cx="763351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37159">
              <a:lnSpc>
                <a:spcPct val="100000"/>
              </a:lnSpc>
            </a:pPr>
            <a:r>
              <a:rPr sz="1400" b="1" i="1" spc="10" dirty="0">
                <a:latin typeface="Arial"/>
                <a:cs typeface="Arial"/>
              </a:rPr>
              <a:t>Adverb</a:t>
            </a:r>
            <a:endParaRPr sz="14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endParaRPr sz="14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7498080" y="1580261"/>
            <a:ext cx="819135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4459">
              <a:lnSpc>
                <a:spcPct val="100000"/>
              </a:lnSpc>
            </a:pPr>
            <a:r>
              <a:rPr sz="1400" b="1" i="1" spc="10" dirty="0" err="1">
                <a:latin typeface="Arial"/>
                <a:cs typeface="Arial"/>
              </a:rPr>
              <a:t>deutsch</a:t>
            </a:r>
            <a:endParaRPr sz="14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575040" y="1580261"/>
            <a:ext cx="1320873" cy="2478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b="1" i="1" spc="10" dirty="0">
                <a:latin typeface="Arial"/>
                <a:cs typeface="Arial"/>
              </a:rPr>
              <a:t>ohne Vergleich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756920" y="1854581"/>
            <a:ext cx="570738" cy="236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Positiv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756920" y="1854581"/>
            <a:ext cx="1020472" cy="8617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972820">
              <a:lnSpc>
                <a:spcPct val="100000"/>
              </a:lnSpc>
            </a:pPr>
            <a:endParaRPr lang="de-DE" sz="1400" dirty="0">
              <a:latin typeface="Arial"/>
              <a:cs typeface="Arial"/>
            </a:endParaRPr>
          </a:p>
          <a:p>
            <a:pPr marL="972820">
              <a:lnSpc>
                <a:spcPct val="100000"/>
              </a:lnSpc>
            </a:pPr>
            <a:endParaRPr lang="de-DE" sz="14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400" spc="10" dirty="0" err="1">
                <a:latin typeface="Arial"/>
                <a:cs typeface="Arial"/>
              </a:rPr>
              <a:t>Komparativ</a:t>
            </a:r>
            <a:r>
              <a:rPr sz="1400" spc="10" dirty="0">
                <a:latin typeface="Arial"/>
                <a:cs typeface="Arial"/>
              </a:rPr>
              <a:t> </a:t>
            </a:r>
            <a:endParaRPr sz="1400" dirty="0">
              <a:latin typeface="Arial"/>
              <a:cs typeface="Arial"/>
            </a:endParaRPr>
          </a:p>
          <a:p>
            <a:pPr marL="972820">
              <a:lnSpc>
                <a:spcPct val="100000"/>
              </a:lnSpc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4989830" y="2436241"/>
            <a:ext cx="65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endParaRPr sz="14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756920" y="3017900"/>
            <a:ext cx="838149" cy="236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Superlativ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20" y="4165230"/>
            <a:ext cx="9240520" cy="1830069"/>
          </a:xfrm>
          <a:prstGeom prst="rect">
            <a:avLst/>
          </a:prstGeom>
        </p:spPr>
      </p:pic>
      <p:sp>
        <p:nvSpPr>
          <p:cNvPr id="31" name="text 1"/>
          <p:cNvSpPr txBox="1"/>
          <p:nvPr/>
        </p:nvSpPr>
        <p:spPr>
          <a:xfrm>
            <a:off x="6123940" y="6256401"/>
            <a:ext cx="3728265" cy="2108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Arial"/>
                <a:cs typeface="Arial"/>
              </a:rPr>
              <a:t>Ich weiß, wie die Stufen der Steigerung </a:t>
            </a:r>
            <a:r>
              <a:rPr sz="1370" spc="10" dirty="0" err="1">
                <a:latin typeface="Arial"/>
                <a:cs typeface="Arial"/>
              </a:rPr>
              <a:t>kamen</a:t>
            </a:r>
            <a:r>
              <a:rPr sz="1370" spc="10" dirty="0">
                <a:latin typeface="Arial"/>
                <a:cs typeface="Arial"/>
              </a:rPr>
              <a:t>,</a:t>
            </a:r>
            <a:endParaRPr sz="1300" dirty="0">
              <a:latin typeface="Arial"/>
              <a:cs typeface="Arial"/>
            </a:endParaRPr>
          </a:p>
        </p:txBody>
      </p:sp>
      <p:pic>
        <p:nvPicPr>
          <p:cNvPr id="4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840" y="720090"/>
            <a:ext cx="1270" cy="408940"/>
          </a:xfrm>
          <a:prstGeom prst="rect">
            <a:avLst/>
          </a:prstGeom>
        </p:spPr>
      </p:pic>
      <p:pic>
        <p:nvPicPr>
          <p:cNvPr id="5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290" y="720090"/>
            <a:ext cx="1270" cy="408940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C2C449D7-1007-4415-958E-8D3A13AAE685}"/>
              </a:ext>
            </a:extLst>
          </p:cNvPr>
          <p:cNvSpPr txBox="1"/>
          <p:nvPr/>
        </p:nvSpPr>
        <p:spPr>
          <a:xfrm>
            <a:off x="5959999" y="4100052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pc="10" dirty="0">
                <a:latin typeface="Arial"/>
                <a:cs typeface="Arial"/>
              </a:rPr>
              <a:t>„größer“ und „älter“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9512F540-6067-4373-B0E9-DE3B42E3B545}"/>
              </a:ext>
            </a:extLst>
          </p:cNvPr>
          <p:cNvSpPr txBox="1"/>
          <p:nvPr/>
        </p:nvSpPr>
        <p:spPr>
          <a:xfrm>
            <a:off x="5959999" y="4433933"/>
            <a:ext cx="372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pc="10" dirty="0">
                <a:latin typeface="Arial"/>
                <a:cs typeface="Arial"/>
              </a:rPr>
              <a:t>„die größeren“ und „die Vorfahren“</a:t>
            </a:r>
            <a:endParaRPr lang="de-DE" dirty="0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C7B49E68-D3B6-43BE-962F-7A91256900A1}"/>
              </a:ext>
            </a:extLst>
          </p:cNvPr>
          <p:cNvSpPr txBox="1"/>
          <p:nvPr/>
        </p:nvSpPr>
        <p:spPr>
          <a:xfrm>
            <a:off x="855884" y="4107133"/>
            <a:ext cx="1797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spc="10" dirty="0" err="1">
                <a:latin typeface="Arial"/>
                <a:cs typeface="Arial"/>
              </a:rPr>
              <a:t>maior</a:t>
            </a:r>
            <a:r>
              <a:rPr lang="de-DE" spc="10" dirty="0">
                <a:latin typeface="Arial"/>
                <a:cs typeface="Arial"/>
              </a:rPr>
              <a:t>        (</a:t>
            </a:r>
            <a:r>
              <a:rPr lang="de-DE" spc="10" dirty="0" err="1">
                <a:latin typeface="Arial"/>
                <a:cs typeface="Arial"/>
              </a:rPr>
              <a:t>Sg</a:t>
            </a:r>
            <a:r>
              <a:rPr lang="de-DE" spc="10" dirty="0">
                <a:latin typeface="Arial"/>
                <a:cs typeface="Arial"/>
              </a:rPr>
              <a:t>.)</a:t>
            </a:r>
            <a:endParaRPr lang="de-DE" dirty="0">
              <a:latin typeface="Arial"/>
              <a:cs typeface="Arial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EA3A81BF-6AB9-4137-BA5B-E903E65AF3DD}"/>
              </a:ext>
            </a:extLst>
          </p:cNvPr>
          <p:cNvSpPr txBox="1"/>
          <p:nvPr/>
        </p:nvSpPr>
        <p:spPr>
          <a:xfrm>
            <a:off x="855884" y="4433933"/>
            <a:ext cx="1770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spc="10" dirty="0" err="1">
                <a:latin typeface="Arial"/>
                <a:cs typeface="Arial"/>
              </a:rPr>
              <a:t>maiores</a:t>
            </a:r>
            <a:r>
              <a:rPr lang="de-DE" spc="10" dirty="0">
                <a:latin typeface="Arial"/>
                <a:cs typeface="Arial"/>
              </a:rPr>
              <a:t>     (Pl.)</a:t>
            </a:r>
            <a:endParaRPr lang="de-DE" dirty="0">
              <a:latin typeface="Arial"/>
              <a:cs typeface="Arial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2ABC86-F393-424B-965A-3DAD1A9C43DA}"/>
              </a:ext>
            </a:extLst>
          </p:cNvPr>
          <p:cNvSpPr txBox="1"/>
          <p:nvPr/>
        </p:nvSpPr>
        <p:spPr>
          <a:xfrm>
            <a:off x="815911" y="4745168"/>
            <a:ext cx="3430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spc="10" dirty="0">
                <a:latin typeface="Arial"/>
                <a:cs typeface="Arial"/>
              </a:rPr>
              <a:t>Petrus </a:t>
            </a:r>
            <a:r>
              <a:rPr lang="de-DE" i="1" spc="10" dirty="0" err="1">
                <a:latin typeface="Arial"/>
                <a:cs typeface="Arial"/>
              </a:rPr>
              <a:t>est</a:t>
            </a:r>
            <a:r>
              <a:rPr lang="de-DE" i="1" spc="10" dirty="0">
                <a:latin typeface="Arial"/>
                <a:cs typeface="Arial"/>
              </a:rPr>
              <a:t> </a:t>
            </a:r>
            <a:r>
              <a:rPr lang="de-DE" i="1" spc="10" dirty="0" err="1">
                <a:latin typeface="Arial"/>
                <a:cs typeface="Arial"/>
              </a:rPr>
              <a:t>clarior</a:t>
            </a:r>
            <a:r>
              <a:rPr lang="de-DE" i="1" spc="10" dirty="0">
                <a:latin typeface="Arial"/>
                <a:cs typeface="Arial"/>
              </a:rPr>
              <a:t> quam Paulus.</a:t>
            </a:r>
            <a:endParaRPr lang="de-DE" dirty="0">
              <a:latin typeface="Arial"/>
              <a:cs typeface="Arial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492EFA8-F71E-4F8B-AECC-B7D1C23DB5AF}"/>
              </a:ext>
            </a:extLst>
          </p:cNvPr>
          <p:cNvSpPr txBox="1"/>
          <p:nvPr/>
        </p:nvSpPr>
        <p:spPr>
          <a:xfrm>
            <a:off x="5959999" y="4752733"/>
            <a:ext cx="3132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pc="10" dirty="0">
                <a:latin typeface="Arial"/>
                <a:cs typeface="Arial"/>
              </a:rPr>
              <a:t>Peter ist berühmter als Paul.</a:t>
            </a:r>
            <a:endParaRPr lang="de-DE" dirty="0">
              <a:latin typeface="Arial"/>
              <a:cs typeface="Arial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37482FAF-7284-4EEC-B813-C847E63FA345}"/>
              </a:ext>
            </a:extLst>
          </p:cNvPr>
          <p:cNvSpPr txBox="1"/>
          <p:nvPr/>
        </p:nvSpPr>
        <p:spPr>
          <a:xfrm>
            <a:off x="815911" y="5062504"/>
            <a:ext cx="5102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spc="10" dirty="0">
                <a:latin typeface="Arial"/>
                <a:cs typeface="Arial"/>
              </a:rPr>
              <a:t>Petrus </a:t>
            </a:r>
            <a:r>
              <a:rPr lang="de-DE" i="1" spc="10" dirty="0" err="1">
                <a:latin typeface="Arial"/>
                <a:cs typeface="Arial"/>
              </a:rPr>
              <a:t>est</a:t>
            </a:r>
            <a:r>
              <a:rPr lang="de-DE" i="1" spc="10" dirty="0">
                <a:latin typeface="Arial"/>
                <a:cs typeface="Arial"/>
              </a:rPr>
              <a:t> </a:t>
            </a:r>
            <a:r>
              <a:rPr lang="de-DE" i="1" spc="10" dirty="0" err="1">
                <a:latin typeface="Arial"/>
                <a:cs typeface="Arial"/>
              </a:rPr>
              <a:t>clarior</a:t>
            </a:r>
            <a:r>
              <a:rPr lang="de-DE" i="1" spc="10" dirty="0">
                <a:latin typeface="Arial"/>
                <a:cs typeface="Arial"/>
              </a:rPr>
              <a:t> Paulo.                   </a:t>
            </a:r>
            <a:r>
              <a:rPr lang="de-DE" spc="10" dirty="0">
                <a:latin typeface="Arial"/>
                <a:cs typeface="Arial"/>
              </a:rPr>
              <a:t>(</a:t>
            </a:r>
            <a:r>
              <a:rPr lang="de-DE" spc="10" dirty="0" err="1">
                <a:latin typeface="Arial"/>
                <a:cs typeface="Arial"/>
              </a:rPr>
              <a:t>Abl.comp</a:t>
            </a:r>
            <a:r>
              <a:rPr lang="de-DE" spc="10" dirty="0">
                <a:latin typeface="Arial"/>
                <a:cs typeface="Arial"/>
              </a:rPr>
              <a:t>.)</a:t>
            </a:r>
            <a:endParaRPr lang="de-DE" dirty="0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A54568BF-BBA6-4116-9339-8EF5B7EC1B74}"/>
              </a:ext>
            </a:extLst>
          </p:cNvPr>
          <p:cNvSpPr txBox="1"/>
          <p:nvPr/>
        </p:nvSpPr>
        <p:spPr>
          <a:xfrm>
            <a:off x="5951917" y="5080264"/>
            <a:ext cx="3132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pc="10" dirty="0">
                <a:latin typeface="Arial"/>
                <a:cs typeface="Arial"/>
              </a:rPr>
              <a:t>Peter ist berühmter als Paul.</a:t>
            </a:r>
            <a:endParaRPr lang="de-DE" dirty="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70B942D2-3062-43E0-B9AC-72839BC64A6A}"/>
              </a:ext>
            </a:extLst>
          </p:cNvPr>
          <p:cNvSpPr txBox="1"/>
          <p:nvPr/>
        </p:nvSpPr>
        <p:spPr>
          <a:xfrm>
            <a:off x="832075" y="5366451"/>
            <a:ext cx="5084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spc="10" dirty="0">
                <a:latin typeface="Arial"/>
                <a:cs typeface="Arial"/>
              </a:rPr>
              <a:t>Petrus </a:t>
            </a:r>
            <a:r>
              <a:rPr lang="de-DE" i="1" spc="10" dirty="0" err="1">
                <a:latin typeface="Arial"/>
                <a:cs typeface="Arial"/>
              </a:rPr>
              <a:t>est</a:t>
            </a:r>
            <a:r>
              <a:rPr lang="de-DE" i="1" spc="10" dirty="0">
                <a:latin typeface="Arial"/>
                <a:cs typeface="Arial"/>
              </a:rPr>
              <a:t> </a:t>
            </a:r>
            <a:r>
              <a:rPr lang="de-DE" i="1" spc="10" dirty="0" err="1">
                <a:latin typeface="Arial"/>
                <a:cs typeface="Arial"/>
              </a:rPr>
              <a:t>multo</a:t>
            </a:r>
            <a:r>
              <a:rPr lang="de-DE" i="1" spc="10" dirty="0">
                <a:latin typeface="Arial"/>
                <a:cs typeface="Arial"/>
              </a:rPr>
              <a:t> </a:t>
            </a:r>
            <a:r>
              <a:rPr lang="de-DE" i="1" spc="10" dirty="0" err="1">
                <a:latin typeface="Arial"/>
                <a:cs typeface="Arial"/>
              </a:rPr>
              <a:t>clarior</a:t>
            </a:r>
            <a:r>
              <a:rPr lang="de-DE" i="1" spc="10" dirty="0">
                <a:latin typeface="Arial"/>
                <a:cs typeface="Arial"/>
              </a:rPr>
              <a:t> Paulo.         </a:t>
            </a:r>
            <a:r>
              <a:rPr lang="de-DE" spc="10" dirty="0">
                <a:latin typeface="Arial"/>
                <a:cs typeface="Arial"/>
              </a:rPr>
              <a:t>(</a:t>
            </a:r>
            <a:r>
              <a:rPr lang="de-DE" spc="10" dirty="0" err="1">
                <a:latin typeface="Arial"/>
                <a:cs typeface="Arial"/>
              </a:rPr>
              <a:t>Abl.mens</a:t>
            </a:r>
            <a:r>
              <a:rPr lang="de-DE" spc="10" dirty="0">
                <a:latin typeface="Arial"/>
                <a:cs typeface="Arial"/>
              </a:rPr>
              <a:t>.)</a:t>
            </a:r>
            <a:endParaRPr lang="de-DE" dirty="0">
              <a:latin typeface="Arial"/>
              <a:cs typeface="Arial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DC89D8C-7EBF-43A0-9A89-39645E7E0CD6}"/>
              </a:ext>
            </a:extLst>
          </p:cNvPr>
          <p:cNvSpPr txBox="1"/>
          <p:nvPr/>
        </p:nvSpPr>
        <p:spPr>
          <a:xfrm>
            <a:off x="5932964" y="5367655"/>
            <a:ext cx="4497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pc="10" dirty="0">
                <a:latin typeface="Arial"/>
                <a:cs typeface="Arial"/>
              </a:rPr>
              <a:t>Peter ist (um) viel(es) berühmter als Paul.</a:t>
            </a:r>
            <a:endParaRPr lang="de-DE" dirty="0">
              <a:latin typeface="Arial"/>
              <a:cs typeface="Arial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A56ABC2F-CB5A-43B4-A328-91B1FA3B32DD}"/>
              </a:ext>
            </a:extLst>
          </p:cNvPr>
          <p:cNvSpPr txBox="1"/>
          <p:nvPr/>
        </p:nvSpPr>
        <p:spPr>
          <a:xfrm>
            <a:off x="867230" y="5669002"/>
            <a:ext cx="2072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spc="10" dirty="0">
                <a:latin typeface="Arial"/>
                <a:cs typeface="Arial"/>
              </a:rPr>
              <a:t>quam</a:t>
            </a:r>
            <a:r>
              <a:rPr lang="de-DE" spc="10" dirty="0">
                <a:latin typeface="Arial"/>
                <a:cs typeface="Arial"/>
              </a:rPr>
              <a:t> + Superlativ</a:t>
            </a:r>
            <a:endParaRPr lang="de-DE" dirty="0">
              <a:latin typeface="Arial"/>
              <a:cs typeface="Arial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C56CD56-ADCF-41FC-B8F8-18DFB0351097}"/>
              </a:ext>
            </a:extLst>
          </p:cNvPr>
          <p:cNvSpPr txBox="1"/>
          <p:nvPr/>
        </p:nvSpPr>
        <p:spPr>
          <a:xfrm>
            <a:off x="1870364" y="5988050"/>
            <a:ext cx="155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26D50015-B1B9-4B12-A9EC-E2DCE816A154}"/>
              </a:ext>
            </a:extLst>
          </p:cNvPr>
          <p:cNvSpPr txBox="1"/>
          <p:nvPr/>
        </p:nvSpPr>
        <p:spPr>
          <a:xfrm>
            <a:off x="1841500" y="5988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0AA4249-53D5-4C2E-9848-B3E6ACFD1F0D}"/>
              </a:ext>
            </a:extLst>
          </p:cNvPr>
          <p:cNvSpPr txBox="1"/>
          <p:nvPr/>
        </p:nvSpPr>
        <p:spPr>
          <a:xfrm>
            <a:off x="1993900" y="61404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B42F2920-2517-4E5B-92B5-9CE0F1BA1028}"/>
              </a:ext>
            </a:extLst>
          </p:cNvPr>
          <p:cNvSpPr txBox="1"/>
          <p:nvPr/>
        </p:nvSpPr>
        <p:spPr>
          <a:xfrm>
            <a:off x="2146300" y="62928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E156CB78-B11F-4E3B-B248-8A4259AD9230}"/>
              </a:ext>
            </a:extLst>
          </p:cNvPr>
          <p:cNvSpPr txBox="1"/>
          <p:nvPr/>
        </p:nvSpPr>
        <p:spPr>
          <a:xfrm>
            <a:off x="2298700" y="64452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B013936C-F953-4645-A337-46504BCBA281}"/>
              </a:ext>
            </a:extLst>
          </p:cNvPr>
          <p:cNvSpPr txBox="1"/>
          <p:nvPr/>
        </p:nvSpPr>
        <p:spPr>
          <a:xfrm>
            <a:off x="5948890" y="5681477"/>
            <a:ext cx="1282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„möglichst“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918BCBA-B2DD-443B-B54D-4A75BDDCA484}"/>
              </a:ext>
            </a:extLst>
          </p:cNvPr>
          <p:cNvSpPr txBox="1"/>
          <p:nvPr/>
        </p:nvSpPr>
        <p:spPr>
          <a:xfrm>
            <a:off x="6040690" y="6425170"/>
            <a:ext cx="3855223" cy="303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DE" sz="1370" spc="10" dirty="0">
                <a:solidFill>
                  <a:prstClr val="black"/>
                </a:solidFill>
                <a:latin typeface="Arial"/>
                <a:cs typeface="Arial"/>
              </a:rPr>
              <a:t>die Steigerung trage ich schließlich im Namen.</a:t>
            </a:r>
            <a:endParaRPr lang="de-DE" sz="13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513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9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319</Words>
  <Application>Microsoft Office PowerPoint</Application>
  <PresentationFormat>Benutzerdefiniert</PresentationFormat>
  <Paragraphs>74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Erwin</dc:creator>
  <cp:lastModifiedBy>martin.mueller-wetzel</cp:lastModifiedBy>
  <cp:revision>18</cp:revision>
  <dcterms:created xsi:type="dcterms:W3CDTF">2020-06-06T12:37:40Z</dcterms:created>
  <dcterms:modified xsi:type="dcterms:W3CDTF">2020-06-06T20:10:29Z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2020-06-06T00:00:00Z</vt:filetime>
  </property>
  <property fmtid="{D5CDD505-2E9C-101B-9397-08002B2CF9AE}" pid="3" name="LastSaved">
    <vt:filetime>2020-06-06T00:00:00Z</vt:filetime>
  </property>
</Properties>
</file>