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7" autoAdjust="0"/>
    <p:restoredTop sz="94598" autoAdjust="0"/>
  </p:normalViewPr>
  <p:slideViewPr>
    <p:cSldViewPr snapToGrid="0">
      <p:cViewPr varScale="1">
        <p:scale>
          <a:sx n="51" d="100"/>
          <a:sy n="51" d="100"/>
        </p:scale>
        <p:origin x="88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E7C24-B331-4B67-AC7B-D256638BE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D54C138-454E-4D22-A494-59952E334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60BF-2E16-48BA-8BBC-51A00CFE6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507A8F-4B3E-48A9-993E-069E35451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E87ED7-2D60-4093-B4D4-AB4F298AD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97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062E12-DA13-4B2B-A885-49432040F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FFA4A59-F42D-458E-84C1-41D5154FB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221DE0-2BAE-4931-8D05-7E5683138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2CFF01-8ABB-4A1C-8E20-F89C2FE12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E28DB2-9B37-4ACE-90A3-0C630AC55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57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B10B265-F1ED-4FF2-8D54-6704E168DC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E56F89-C12C-490F-98A1-55C53D0C4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D32CDA-58D9-4482-B8C4-6C476B08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E9A208-F657-40DC-A28B-BBA5995DD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FF1ED4-4DB0-456D-9531-8AFCA188D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969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9D2622-6391-47DB-B90D-17C299F3A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994DB6-CDDA-4718-9EF9-26C6971FD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BFB3C5-0443-4EAC-B74C-6DFFDBB8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84A43A-5972-4F92-A32B-BC112EAB7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8DA99C-D518-4BD8-B825-5DF8567AD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203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71F57-4CE2-4A10-9E89-7490698B9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2F1564-F5D3-454A-AD0B-59BDB02DB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A68EBB-EC3E-4287-A182-D585CEC47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222DE4-C9B4-4F36-B1C1-FDAA46B5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54DFB-B7D6-4473-A8AB-D8C857FD9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99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67B973-2801-4146-8555-6E14263D2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5CC5E2-1999-417E-AC3E-F20C37E742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BBA7C6-066D-4E9E-8CE6-6A76211D9F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0E52FB9-3946-4F84-A91A-1D55B77D0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7FD928-679E-4A6E-BDBD-36209FA4C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E64C64-1B53-4857-B234-5BC3FBF5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918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B2C0E-732B-494B-855E-836A62062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21E4D9-1945-4FA6-A05B-8CE3B45D5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6CB9B67-D106-4864-A61F-CECE9E251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AE3DA2A-5A80-4F01-8BFC-50337DCB3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1C7E13F-F0AA-4A05-A773-0E85BA4B7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BD787C7-CD71-40BD-B932-4AAF75853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50DA50D-AD87-4BD0-AD7A-48DE78E97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92D8496-DA4B-4F67-B48E-930CC6E55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64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A70509-4EEF-4D08-A31C-49CD3B34C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F74A648-F188-4760-9976-41E73220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AEB748-9A88-4851-A541-7EC65F32A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F48A031-6C40-4DE4-B1EA-32C21763C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09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EEE51FE-713B-4B40-AACC-B083CD88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AEEF3F5-4147-4F09-8197-A45984BEB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9933980-3657-4E49-B57F-834ECBE1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57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CB333-9612-453F-95A6-5AEDF45CF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4AAC42-8278-40C8-8075-DE52D7422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4DF009-EAF1-426F-8E53-4523E2E31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1B33F4-8955-45C7-8F87-37495E0C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6F1D3E-A35F-4307-8B43-D9800D43D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95C32C-CE21-446C-988D-347E0E4E2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77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BFDB0-0572-4B12-9F19-440D13C3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89F8388-F451-46CF-8FEB-8C1617A1D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5A5B9EC-5C47-484A-B777-7A0CEF2DC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9174A4-B1B0-40AB-AE69-DF6C94C73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808AAE-8CE8-405D-9F6A-E5355AEAE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B95EEC7-6606-417D-B71E-372E147C5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16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0328440-DB23-4964-BB86-1F19AAA39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8D41D3-43DB-4052-8502-40B114321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74A86A-3833-4709-AB35-7C99528CC4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96A61-814D-424A-8EF1-5ACC2352A2FF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865822-5383-4E84-86FD-11BFA0CA8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2D087C-A1DD-46BB-B2B2-77E5D3F1D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64054-45BB-47B3-8D80-3838C743A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86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9CFA41-67AB-427A-90FE-6EABBFFE7D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The relativische Verschränkung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1190447-3DA9-4BE5-A591-3D31727647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de-DE" dirty="0"/>
              <a:t>Oder:</a:t>
            </a:r>
          </a:p>
          <a:p>
            <a:pPr algn="l"/>
            <a:r>
              <a:rPr lang="de-DE" dirty="0"/>
              <a:t>Vermutlich noch ein Grund mehr,</a:t>
            </a:r>
          </a:p>
          <a:p>
            <a:pPr algn="l"/>
            <a:r>
              <a:rPr lang="de-DE" dirty="0"/>
              <a:t>… dass auch Cicero</a:t>
            </a:r>
          </a:p>
          <a:p>
            <a:pPr algn="l"/>
            <a:r>
              <a:rPr lang="de-DE" dirty="0"/>
              <a:t>… keines natürlichen Todes starb. </a:t>
            </a:r>
          </a:p>
        </p:txBody>
      </p:sp>
    </p:spTree>
    <p:extLst>
      <p:ext uri="{BB962C8B-B14F-4D97-AF65-F5344CB8AC3E}">
        <p14:creationId xmlns:p14="http://schemas.microsoft.com/office/powerpoint/2010/main" val="374531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D24E6-911E-459E-BAD6-B357D6E0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199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relativische Verschränkung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6C58A1-DB21-4E30-AC2C-9B6A6CFC7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0324"/>
            <a:ext cx="10515600" cy="51266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Beispiel:	</a:t>
            </a:r>
            <a:r>
              <a:rPr lang="de-DE" i="1" dirty="0"/>
              <a:t>(… </a:t>
            </a:r>
            <a:r>
              <a:rPr lang="de-DE" i="1" dirty="0" err="1"/>
              <a:t>actorem</a:t>
            </a:r>
            <a:r>
              <a:rPr lang="de-DE" i="1" dirty="0"/>
              <a:t>), </a:t>
            </a:r>
            <a:r>
              <a:rPr lang="de-DE" i="1" dirty="0" err="1"/>
              <a:t>quem</a:t>
            </a:r>
            <a:r>
              <a:rPr lang="de-DE" i="1" dirty="0"/>
              <a:t> </a:t>
            </a:r>
            <a:r>
              <a:rPr lang="de-DE" i="1" dirty="0" err="1"/>
              <a:t>ideoneum</a:t>
            </a:r>
            <a:r>
              <a:rPr lang="de-DE" i="1" dirty="0"/>
              <a:t> esse </a:t>
            </a:r>
            <a:r>
              <a:rPr lang="de-DE" i="1" dirty="0" err="1"/>
              <a:t>arbitrata</a:t>
            </a:r>
            <a:r>
              <a:rPr lang="de-DE" i="1" dirty="0"/>
              <a:t> est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		*„… Anwalt, den einen geeigneten sein sie glaubte.“</a:t>
            </a:r>
          </a:p>
          <a:p>
            <a:pPr marL="0" indent="0">
              <a:buNone/>
            </a:pPr>
            <a:r>
              <a:rPr lang="de-DE" dirty="0"/>
              <a:t>Problem:	lat. ein Relativsatz, dt. NS-Einleitung Relativpronomen,</a:t>
            </a:r>
          </a:p>
          <a:p>
            <a:pPr marL="0" indent="0">
              <a:buNone/>
            </a:pPr>
            <a:r>
              <a:rPr lang="de-DE" dirty="0"/>
              <a:t>		lat. aber auch ein </a:t>
            </a:r>
            <a:r>
              <a:rPr lang="de-DE" dirty="0" err="1"/>
              <a:t>AcI</a:t>
            </a:r>
            <a:r>
              <a:rPr lang="de-DE" dirty="0"/>
              <a:t>/</a:t>
            </a:r>
            <a:r>
              <a:rPr lang="de-DE"/>
              <a:t>NcI, </a:t>
            </a:r>
            <a:r>
              <a:rPr lang="de-DE" dirty="0"/>
              <a:t>dt. NS-Einleitung „dass“</a:t>
            </a:r>
          </a:p>
          <a:p>
            <a:pPr marL="0" indent="0">
              <a:buNone/>
            </a:pPr>
            <a:r>
              <a:rPr lang="de-DE" dirty="0"/>
              <a:t>		Eins von beiden geht aber nur.</a:t>
            </a:r>
          </a:p>
          <a:p>
            <a:pPr marL="0" indent="0">
              <a:buNone/>
            </a:pPr>
            <a:r>
              <a:rPr lang="de-DE" dirty="0"/>
              <a:t>Lösung:	Teilen des lat. RP, hier </a:t>
            </a:r>
            <a:r>
              <a:rPr lang="de-DE" i="1" dirty="0" err="1">
                <a:solidFill>
                  <a:srgbClr val="7030A0"/>
                </a:solidFill>
              </a:rPr>
              <a:t>quem</a:t>
            </a:r>
            <a:r>
              <a:rPr lang="de-DE" dirty="0"/>
              <a:t>:</a:t>
            </a:r>
          </a:p>
          <a:p>
            <a:pPr marL="0" indent="0">
              <a:buNone/>
            </a:pPr>
            <a:r>
              <a:rPr lang="de-DE" dirty="0"/>
              <a:t>		in ein Relativelement </a:t>
            </a:r>
            <a:r>
              <a:rPr lang="de-DE" i="1" dirty="0" err="1">
                <a:solidFill>
                  <a:srgbClr val="0070C0"/>
                </a:solidFill>
              </a:rPr>
              <a:t>qu</a:t>
            </a:r>
            <a:r>
              <a:rPr lang="de-DE" i="1" dirty="0">
                <a:solidFill>
                  <a:srgbClr val="0070C0"/>
                </a:solidFill>
              </a:rPr>
              <a:t>-</a:t>
            </a:r>
            <a:r>
              <a:rPr lang="de-DE" dirty="0"/>
              <a:t>,</a:t>
            </a:r>
          </a:p>
          <a:p>
            <a:pPr marL="0" indent="0">
              <a:buNone/>
            </a:pPr>
            <a:r>
              <a:rPr lang="de-DE" dirty="0"/>
              <a:t>		in ein Kasuselement </a:t>
            </a:r>
            <a:r>
              <a:rPr lang="de-DE" i="1" dirty="0">
                <a:solidFill>
                  <a:srgbClr val="FF0000"/>
                </a:solidFill>
              </a:rPr>
              <a:t>-</a:t>
            </a:r>
            <a:r>
              <a:rPr lang="de-DE" i="1" dirty="0" err="1">
                <a:solidFill>
                  <a:srgbClr val="FF0000"/>
                </a:solidFill>
              </a:rPr>
              <a:t>em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		RE adverbial vorweg: </a:t>
            </a:r>
            <a:r>
              <a:rPr lang="de-DE" dirty="0">
                <a:solidFill>
                  <a:srgbClr val="0070C0"/>
                </a:solidFill>
              </a:rPr>
              <a:t>„von dem“ / „über den“</a:t>
            </a:r>
            <a:r>
              <a:rPr lang="de-DE" dirty="0"/>
              <a:t> (sie glaubte),</a:t>
            </a:r>
            <a:r>
              <a:rPr lang="de-DE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de-DE" dirty="0"/>
              <a:t>		KE als </a:t>
            </a:r>
            <a:r>
              <a:rPr lang="de-DE" dirty="0" err="1"/>
              <a:t>PersPron</a:t>
            </a:r>
            <a:r>
              <a:rPr lang="de-DE" dirty="0"/>
              <a:t> als </a:t>
            </a:r>
            <a:r>
              <a:rPr lang="de-DE" dirty="0" err="1"/>
              <a:t>Subj</a:t>
            </a:r>
            <a:r>
              <a:rPr lang="de-DE" dirty="0"/>
              <a:t>. im „dass“-Satz: </a:t>
            </a:r>
            <a:r>
              <a:rPr lang="de-DE" dirty="0">
                <a:solidFill>
                  <a:srgbClr val="FF0000"/>
                </a:solidFill>
              </a:rPr>
              <a:t>„dass er“</a:t>
            </a:r>
            <a:r>
              <a:rPr lang="de-DE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99881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Breitbild</PresentationFormat>
  <Paragraphs>16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The relativische Verschränkung</vt:lpstr>
      <vt:lpstr>The relativische Verschränkung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relativische Verschränkung</dc:title>
  <dc:creator>martin.mueller-wetzel</dc:creator>
  <cp:lastModifiedBy>martin.mueller-wetzel</cp:lastModifiedBy>
  <cp:revision>5</cp:revision>
  <dcterms:created xsi:type="dcterms:W3CDTF">2021-05-16T17:56:34Z</dcterms:created>
  <dcterms:modified xsi:type="dcterms:W3CDTF">2021-05-16T18:39:28Z</dcterms:modified>
</cp:coreProperties>
</file>