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3" r:id="rId4"/>
    <p:sldId id="260" r:id="rId5"/>
    <p:sldId id="261" r:id="rId6"/>
    <p:sldId id="262" r:id="rId7"/>
    <p:sldId id="264" r:id="rId8"/>
    <p:sldId id="265" r:id="rId9"/>
    <p:sldId id="266" r:id="rId10"/>
    <p:sldId id="268" r:id="rId11"/>
    <p:sldId id="267" r:id="rId12"/>
    <p:sldId id="269" r:id="rId13"/>
    <p:sldId id="272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9AACA0-619B-4C59-8D4D-7832281ED6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5AE13E6-4234-4DCA-9310-B06878193E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0BC48D-AECD-46F5-99EB-E9DA891B3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4C1AA-B76E-4673-B3C2-A276E01A4D77}" type="datetimeFigureOut">
              <a:rPr lang="de-DE" smtClean="0"/>
              <a:t>27.09.2020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D0F6840-D50F-4018-B288-2C4C33063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73CCC4D-5C27-425F-9EB4-2BBD63472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BBF32-DB53-4563-B596-4945EC67FF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5908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7B17B7-C434-4696-A731-4D7A0D091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07EF280-0578-475F-9386-46D05C906B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64A390A-F313-4566-9FEE-07254D6B5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4C1AA-B76E-4673-B3C2-A276E01A4D77}" type="datetimeFigureOut">
              <a:rPr lang="de-DE" smtClean="0"/>
              <a:t>27.09.2020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3661E1C-E2EA-4D5D-8C40-81976FA69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E46469-D14F-4C79-A6BB-DB12A909D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BBF32-DB53-4563-B596-4945EC67FF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344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0123F18-857C-4CEC-A79B-6EC4A5BD46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95C2329-70BD-4C21-9E9D-038D96C7A3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0A0E669-C078-482F-BC24-E40159FE3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4C1AA-B76E-4673-B3C2-A276E01A4D77}" type="datetimeFigureOut">
              <a:rPr lang="de-DE" smtClean="0"/>
              <a:t>27.09.2020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EE2AE45-3D66-4A15-BFBF-A2892415D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4FEA32B-B1F3-42E9-8C6F-C48EFC404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BBF32-DB53-4563-B596-4945EC67FF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8349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1B2C97-6305-42D4-B3CE-70DEECF18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2C1B889-30B2-48BB-A69B-719FC73E8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833B070-14AB-4FC6-AB88-AC065E152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4C1AA-B76E-4673-B3C2-A276E01A4D77}" type="datetimeFigureOut">
              <a:rPr lang="de-DE" smtClean="0"/>
              <a:t>27.09.2020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ABE7F1D-0523-477A-A633-C1762A305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F51AC1-057B-40BB-899B-39630D8C7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BBF32-DB53-4563-B596-4945EC67FF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6137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3191EE-3862-4FCC-8FD3-705E57E3C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1B29B03-438F-456D-9C66-1A3A788DD4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C294E5-A947-4AAF-91E3-4E0F87BC9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4C1AA-B76E-4673-B3C2-A276E01A4D77}" type="datetimeFigureOut">
              <a:rPr lang="de-DE" smtClean="0"/>
              <a:t>27.09.2020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010670-F407-4773-996E-4F4986C32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E508EF3-C708-46C4-A75C-40BF156DD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BBF32-DB53-4563-B596-4945EC67FF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0128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0BEA48-099A-4054-B5AB-A94BF8D73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B664804-16FF-4A6C-8432-9BB525EDE7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86108FE-D62A-4F89-B3E5-575B1DDE4F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91C6DBD-09D3-410D-A2FB-79AD64A4A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4C1AA-B76E-4673-B3C2-A276E01A4D77}" type="datetimeFigureOut">
              <a:rPr lang="de-DE" smtClean="0"/>
              <a:t>27.09.2020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06BE63D-5449-4326-9CFF-BF269148F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A924D66-4B8C-48CC-85A0-B251AC901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BBF32-DB53-4563-B596-4945EC67FF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9233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3455A9-96C1-4290-B500-F1BE41426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7C95F4F-D586-4F02-BDE8-ABA623BF82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ECC71EC-CE0F-41A7-93D7-53D25153C1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AE4EFDE-EC84-46C6-A2E4-304F7CAC2A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E6D987B-B06F-41CB-8A22-98243AD9B1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F281705-B847-48EA-8C7B-DC26754C4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4C1AA-B76E-4673-B3C2-A276E01A4D77}" type="datetimeFigureOut">
              <a:rPr lang="de-DE" smtClean="0"/>
              <a:t>27.09.2020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E63F79D-C455-4B85-89A1-B8FABD916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0F0D8E4-C3AC-46E8-AFCF-25144889B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BBF32-DB53-4563-B596-4945EC67FF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6788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B86376-4923-43BA-BBB1-EBAA13FD8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EE062D1-2315-4416-BBC6-121710914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4C1AA-B76E-4673-B3C2-A276E01A4D77}" type="datetimeFigureOut">
              <a:rPr lang="de-DE" smtClean="0"/>
              <a:t>27.09.2020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D444291-85F7-4926-ACEB-8F9B3749B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207D456-0DFB-4CE5-B9C9-535C92780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BBF32-DB53-4563-B596-4945EC67FF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284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047F44C-0C4F-4E83-A344-BA7A9E3AF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4C1AA-B76E-4673-B3C2-A276E01A4D77}" type="datetimeFigureOut">
              <a:rPr lang="de-DE" smtClean="0"/>
              <a:t>27.09.2020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71D8FB9-D170-4C81-BDC6-D84537CE7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C6A8084-2852-4107-8D85-81B79CD94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BBF32-DB53-4563-B596-4945EC67FF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2516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5E0419-D75A-4EC1-A7AC-3B50AF499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CBA1777-1DBB-413D-AA90-B40E475349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9DCAB35-F758-48C9-A9CD-E05BF88A95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4FBDA72-69AD-4726-9D9A-5AA1583B6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4C1AA-B76E-4673-B3C2-A276E01A4D77}" type="datetimeFigureOut">
              <a:rPr lang="de-DE" smtClean="0"/>
              <a:t>27.09.2020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8536E22-CE5E-41B1-B4D4-C63C87E6A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283AD0D-5698-47A2-A92D-B5FE97C9A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BBF32-DB53-4563-B596-4945EC67FF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8874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300DD4-032C-47D0-B62E-B526849EE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03F3C4F-BC47-4271-B34D-24B07F62EF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591E2C0-188B-4F3A-8BA1-06C04BAED3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A56816E-6052-4212-B51D-D67EAF50E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4C1AA-B76E-4673-B3C2-A276E01A4D77}" type="datetimeFigureOut">
              <a:rPr lang="de-DE" smtClean="0"/>
              <a:t>27.09.2020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896283B-2440-4617-AF6E-353CB8E3D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5DAFB60-E076-4CB5-9C78-7E2E13BCD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BBF32-DB53-4563-B596-4945EC67FF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4914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7C31416-6F93-4977-93F8-8B9B91F75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0E7E688-20DB-4C55-9838-14EA3458B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668BF5A-5857-4476-806C-3ADA376AC3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4C1AA-B76E-4673-B3C2-A276E01A4D77}" type="datetimeFigureOut">
              <a:rPr lang="de-DE" smtClean="0"/>
              <a:t>27.09.2020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4A2CD59-C61A-4799-924E-A019B33037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7FADA15-F671-49B7-BF13-3BE79A0B91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BBF32-DB53-4563-B596-4945EC67FF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2613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EA600B-3119-4838-AC16-5D9F4DE11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8436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/>
              <a:t>The Reflexivpronomen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E33574-9BAA-43AB-A6DE-073325954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6858" y="1107870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3200" b="1" dirty="0"/>
              <a:t>Funktional betrachtet:</a:t>
            </a:r>
          </a:p>
          <a:p>
            <a:r>
              <a:rPr lang="de-DE" sz="3200" dirty="0"/>
              <a:t>Ist „rückbezüglich“,</a:t>
            </a:r>
          </a:p>
          <a:p>
            <a:r>
              <a:rPr lang="de-DE" sz="3200" dirty="0"/>
              <a:t>und zwar aufs Subjekt,</a:t>
            </a:r>
          </a:p>
          <a:p>
            <a:r>
              <a:rPr lang="de-DE" sz="3200" dirty="0"/>
              <a:t>bezeichnet die Person oder Personengruppe des Subjekts.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sz="3200" dirty="0">
                <a:sym typeface="Wingdings" panose="05000000000000000000" pitchFamily="2" charset="2"/>
              </a:rPr>
              <a:t>    	Wo „sich“ nicht geht</a:t>
            </a:r>
          </a:p>
          <a:p>
            <a:pPr marL="0" indent="0">
              <a:buNone/>
            </a:pPr>
            <a:r>
              <a:rPr lang="de-DE" sz="3200" dirty="0">
                <a:sym typeface="Wingdings" panose="05000000000000000000" pitchFamily="2" charset="2"/>
              </a:rPr>
              <a:t>	(also meistens),</a:t>
            </a:r>
          </a:p>
          <a:p>
            <a:pPr marL="0" indent="0">
              <a:buNone/>
            </a:pPr>
            <a:r>
              <a:rPr lang="de-DE" sz="3200" dirty="0">
                <a:sym typeface="Wingdings" panose="05000000000000000000" pitchFamily="2" charset="2"/>
              </a:rPr>
              <a:t>	im Dt. je nach </a:t>
            </a:r>
            <a:r>
              <a:rPr lang="de-DE" sz="3200" dirty="0" err="1">
                <a:sym typeface="Wingdings" panose="05000000000000000000" pitchFamily="2" charset="2"/>
              </a:rPr>
              <a:t>KNG</a:t>
            </a:r>
            <a:r>
              <a:rPr lang="de-DE" sz="3200" dirty="0">
                <a:sym typeface="Wingdings" panose="05000000000000000000" pitchFamily="2" charset="2"/>
              </a:rPr>
              <a:t> eine passende Form des Pers-</a:t>
            </a:r>
            <a:r>
              <a:rPr lang="de-DE" sz="3200" dirty="0" err="1">
                <a:sym typeface="Wingdings" panose="05000000000000000000" pitchFamily="2" charset="2"/>
              </a:rPr>
              <a:t>Pron</a:t>
            </a:r>
            <a:r>
              <a:rPr lang="de-DE" sz="3200" dirty="0">
                <a:sym typeface="Wingdings" panose="05000000000000000000" pitchFamily="2" charset="2"/>
              </a:rPr>
              <a:t>. 	wählen!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2113694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EA600B-3119-4838-AC16-5D9F4DE11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8436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/>
              <a:t>The Reflexivpronomen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E33574-9BAA-43AB-A6DE-073325954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6858" y="1107870"/>
            <a:ext cx="10515600" cy="4351338"/>
          </a:xfrm>
        </p:spPr>
        <p:txBody>
          <a:bodyPr>
            <a:no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de-DE" dirty="0"/>
              <a:t>Ja: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e-DE" i="1" dirty="0" err="1"/>
              <a:t>suus</a:t>
            </a:r>
            <a:r>
              <a:rPr lang="de-DE" i="1" dirty="0"/>
              <a:t>, a, um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e-DE" dirty="0"/>
              <a:t>ist kein echtes Reflexiv</a:t>
            </a:r>
            <a:r>
              <a:rPr lang="de-DE" i="1" dirty="0"/>
              <a:t>pronomen</a:t>
            </a:r>
            <a:r>
              <a:rPr lang="de-DE" dirty="0"/>
              <a:t>, sondern nur ein </a:t>
            </a:r>
            <a:r>
              <a:rPr lang="de-DE" i="1" dirty="0"/>
              <a:t>-adjektiv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e-DE" dirty="0"/>
              <a:t>Aber das spendet immerhin dem Pronomen seinen Genitiv: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e-DE" b="1" dirty="0"/>
              <a:t>Adj. </a:t>
            </a:r>
            <a:r>
              <a:rPr lang="de-DE" dirty="0"/>
              <a:t>		</a:t>
            </a:r>
            <a:r>
              <a:rPr lang="de-DE" b="1" dirty="0"/>
              <a:t>Pronomen	</a:t>
            </a:r>
            <a:r>
              <a:rPr lang="de-DE" dirty="0"/>
              <a:t>wie im Dt.:	</a:t>
            </a:r>
            <a:r>
              <a:rPr lang="de-DE" b="1" dirty="0"/>
              <a:t>Adjektiv		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e-DE" i="1" dirty="0" err="1"/>
              <a:t>suus</a:t>
            </a:r>
            <a:r>
              <a:rPr lang="de-DE" i="1" dirty="0"/>
              <a:t>/a/um</a:t>
            </a:r>
            <a:r>
              <a:rPr lang="de-DE" dirty="0"/>
              <a:t>	</a:t>
            </a:r>
            <a:r>
              <a:rPr lang="de-DE" dirty="0">
                <a:latin typeface="Courier New" panose="02070309020205020404" pitchFamily="49" charset="0"/>
                <a:cs typeface="Courier New" panose="02070309020205020404" pitchFamily="49" charset="0"/>
              </a:rPr>
              <a:t>[Subjekt]</a:t>
            </a:r>
            <a:r>
              <a:rPr lang="de-DE" dirty="0"/>
              <a:t>		</a:t>
            </a:r>
            <a:r>
              <a:rPr lang="de-DE" i="1" dirty="0"/>
              <a:t>sein	  ihr		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e-DE" i="1" dirty="0"/>
              <a:t>sui 	</a:t>
            </a:r>
            <a:r>
              <a:rPr lang="de-DE" i="1" dirty="0">
                <a:sym typeface="Wingdings" panose="05000000000000000000" pitchFamily="2" charset="2"/>
              </a:rPr>
              <a:t></a:t>
            </a:r>
            <a:r>
              <a:rPr lang="de-DE" i="1" dirty="0"/>
              <a:t>	sui				seiner	  ihrer	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e-DE" i="1" dirty="0" err="1"/>
              <a:t>suo</a:t>
            </a:r>
            <a:r>
              <a:rPr lang="de-DE" i="1" dirty="0"/>
              <a:t>		</a:t>
            </a:r>
            <a:r>
              <a:rPr lang="de-DE" i="1" dirty="0" err="1"/>
              <a:t>sibi</a:t>
            </a:r>
            <a:r>
              <a:rPr lang="de-DE" i="1" dirty="0"/>
              <a:t>				</a:t>
            </a:r>
            <a:r>
              <a:rPr lang="de-DE" i="1" dirty="0" err="1"/>
              <a:t>seineX</a:t>
            </a:r>
            <a:r>
              <a:rPr lang="de-DE" i="1" dirty="0"/>
              <a:t>  </a:t>
            </a:r>
            <a:r>
              <a:rPr lang="de-DE" i="1" dirty="0" err="1"/>
              <a:t>ihreX</a:t>
            </a:r>
            <a:r>
              <a:rPr lang="de-DE" i="1" dirty="0"/>
              <a:t>		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e-DE" i="1" dirty="0" err="1"/>
              <a:t>suum</a:t>
            </a:r>
            <a:r>
              <a:rPr lang="de-DE" i="1" dirty="0"/>
              <a:t>		</a:t>
            </a:r>
            <a:r>
              <a:rPr lang="de-DE" i="1" dirty="0" err="1"/>
              <a:t>sē</a:t>
            </a:r>
            <a:r>
              <a:rPr lang="de-DE" i="1" dirty="0"/>
              <a:t>				</a:t>
            </a:r>
            <a:r>
              <a:rPr lang="de-DE" i="1" dirty="0" err="1"/>
              <a:t>seinX</a:t>
            </a:r>
            <a:r>
              <a:rPr lang="de-DE" i="1" dirty="0"/>
              <a:t>    </a:t>
            </a:r>
            <a:r>
              <a:rPr lang="de-DE" i="1" dirty="0" err="1"/>
              <a:t>ihrX</a:t>
            </a:r>
            <a:r>
              <a:rPr lang="de-DE" i="1" dirty="0"/>
              <a:t>		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e-DE" i="1" dirty="0" err="1"/>
              <a:t>suo</a:t>
            </a:r>
            <a:r>
              <a:rPr lang="de-DE" i="1" dirty="0"/>
              <a:t>		</a:t>
            </a:r>
            <a:r>
              <a:rPr lang="de-DE" i="1" dirty="0" err="1"/>
              <a:t>sē</a:t>
            </a:r>
            <a:r>
              <a:rPr lang="de-DE" i="1" dirty="0"/>
              <a:t>				</a:t>
            </a:r>
            <a:r>
              <a:rPr lang="de-DE" dirty="0"/>
              <a:t>(X = was weiß denn ich)</a:t>
            </a:r>
          </a:p>
        </p:txBody>
      </p:sp>
    </p:spTree>
    <p:extLst>
      <p:ext uri="{BB962C8B-B14F-4D97-AF65-F5344CB8AC3E}">
        <p14:creationId xmlns:p14="http://schemas.microsoft.com/office/powerpoint/2010/main" val="2411075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EA600B-3119-4838-AC16-5D9F4DE11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8436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/>
              <a:t>The Reflexivpronomen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E33574-9BAA-43AB-A6DE-073325954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6858" y="1107870"/>
            <a:ext cx="10515600" cy="4351338"/>
          </a:xfrm>
        </p:spPr>
        <p:txBody>
          <a:bodyPr>
            <a:no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de-DE" dirty="0"/>
              <a:t>Ja: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e-DE" i="1" dirty="0" err="1"/>
              <a:t>suus</a:t>
            </a:r>
            <a:r>
              <a:rPr lang="de-DE" i="1" dirty="0"/>
              <a:t>, a, um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e-DE" dirty="0"/>
              <a:t>ist kein echtes Reflexiv</a:t>
            </a:r>
            <a:r>
              <a:rPr lang="de-DE" i="1" dirty="0"/>
              <a:t>pronomen</a:t>
            </a:r>
            <a:r>
              <a:rPr lang="de-DE" dirty="0"/>
              <a:t>, sondern nur ein </a:t>
            </a:r>
            <a:r>
              <a:rPr lang="de-DE" i="1" dirty="0"/>
              <a:t>-adjektiv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e-DE" dirty="0"/>
              <a:t>Aber das spendet immerhin dem Pronomen seinen Genitiv: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e-DE" b="1" dirty="0"/>
              <a:t>Adj. </a:t>
            </a:r>
            <a:r>
              <a:rPr lang="de-DE" dirty="0"/>
              <a:t>		</a:t>
            </a:r>
            <a:r>
              <a:rPr lang="de-DE" b="1" dirty="0"/>
              <a:t>Pronomen	</a:t>
            </a:r>
            <a:r>
              <a:rPr lang="de-DE" dirty="0"/>
              <a:t>wie im Dt.:	</a:t>
            </a:r>
            <a:r>
              <a:rPr lang="de-DE" b="1" dirty="0"/>
              <a:t>Adjektiv		Pronomen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e-DE" i="1" dirty="0" err="1"/>
              <a:t>suus</a:t>
            </a:r>
            <a:r>
              <a:rPr lang="de-DE" i="1" dirty="0"/>
              <a:t>/a/um</a:t>
            </a:r>
            <a:r>
              <a:rPr lang="de-DE" dirty="0"/>
              <a:t>	</a:t>
            </a:r>
            <a:r>
              <a:rPr lang="de-DE" dirty="0">
                <a:latin typeface="Courier New" panose="02070309020205020404" pitchFamily="49" charset="0"/>
                <a:cs typeface="Courier New" panose="02070309020205020404" pitchFamily="49" charset="0"/>
              </a:rPr>
              <a:t>[Subjekt]</a:t>
            </a:r>
            <a:r>
              <a:rPr lang="de-DE" dirty="0"/>
              <a:t>		</a:t>
            </a:r>
            <a:r>
              <a:rPr lang="de-DE" i="1" dirty="0"/>
              <a:t>sein	  ihr		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e-DE" i="1" dirty="0"/>
              <a:t>sui 	</a:t>
            </a:r>
            <a:r>
              <a:rPr lang="de-DE" i="1" dirty="0">
                <a:sym typeface="Wingdings" panose="05000000000000000000" pitchFamily="2" charset="2"/>
              </a:rPr>
              <a:t></a:t>
            </a:r>
            <a:r>
              <a:rPr lang="de-DE" i="1" dirty="0"/>
              <a:t>	sui				seiner	  ihrer	</a:t>
            </a:r>
            <a:r>
              <a:rPr lang="de-DE" i="1" dirty="0">
                <a:sym typeface="Wingdings" panose="05000000000000000000" pitchFamily="2" charset="2"/>
              </a:rPr>
              <a:t></a:t>
            </a:r>
            <a:r>
              <a:rPr lang="de-DE" i="1" dirty="0"/>
              <a:t>	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e-DE" i="1" dirty="0" err="1"/>
              <a:t>suo</a:t>
            </a:r>
            <a:r>
              <a:rPr lang="de-DE" i="1" dirty="0"/>
              <a:t>		</a:t>
            </a:r>
            <a:r>
              <a:rPr lang="de-DE" i="1" dirty="0" err="1"/>
              <a:t>sibi</a:t>
            </a:r>
            <a:r>
              <a:rPr lang="de-DE" i="1" dirty="0"/>
              <a:t>				</a:t>
            </a:r>
            <a:r>
              <a:rPr lang="de-DE" i="1" dirty="0" err="1"/>
              <a:t>seineX</a:t>
            </a:r>
            <a:r>
              <a:rPr lang="de-DE" i="1" dirty="0"/>
              <a:t>  </a:t>
            </a:r>
            <a:r>
              <a:rPr lang="de-DE" i="1" dirty="0" err="1"/>
              <a:t>ihreX</a:t>
            </a:r>
            <a:r>
              <a:rPr lang="de-DE" i="1" dirty="0"/>
              <a:t>		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e-DE" i="1" dirty="0" err="1"/>
              <a:t>suum</a:t>
            </a:r>
            <a:r>
              <a:rPr lang="de-DE" i="1" dirty="0"/>
              <a:t>		</a:t>
            </a:r>
            <a:r>
              <a:rPr lang="de-DE" i="1" dirty="0" err="1"/>
              <a:t>sē</a:t>
            </a:r>
            <a:r>
              <a:rPr lang="de-DE" i="1" dirty="0"/>
              <a:t>				</a:t>
            </a:r>
            <a:r>
              <a:rPr lang="de-DE" i="1" dirty="0" err="1"/>
              <a:t>seinX</a:t>
            </a:r>
            <a:r>
              <a:rPr lang="de-DE" i="1" dirty="0"/>
              <a:t>    </a:t>
            </a:r>
            <a:r>
              <a:rPr lang="de-DE" i="1" dirty="0" err="1"/>
              <a:t>ihrX</a:t>
            </a:r>
            <a:r>
              <a:rPr lang="de-DE" i="1" dirty="0"/>
              <a:t>		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e-DE" i="1" dirty="0" err="1"/>
              <a:t>suo</a:t>
            </a:r>
            <a:r>
              <a:rPr lang="de-DE" i="1" dirty="0"/>
              <a:t>		</a:t>
            </a:r>
            <a:r>
              <a:rPr lang="de-DE" i="1" dirty="0" err="1"/>
              <a:t>sē</a:t>
            </a:r>
            <a:r>
              <a:rPr lang="de-DE" i="1" dirty="0"/>
              <a:t>				</a:t>
            </a:r>
            <a:r>
              <a:rPr lang="de-DE" dirty="0"/>
              <a:t>(X = was weiß denn ich)</a:t>
            </a:r>
          </a:p>
        </p:txBody>
      </p:sp>
    </p:spTree>
    <p:extLst>
      <p:ext uri="{BB962C8B-B14F-4D97-AF65-F5344CB8AC3E}">
        <p14:creationId xmlns:p14="http://schemas.microsoft.com/office/powerpoint/2010/main" val="4208728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EA600B-3119-4838-AC16-5D9F4DE11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8436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/>
              <a:t>The Reflexivpronomen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E33574-9BAA-43AB-A6DE-073325954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6858" y="1107870"/>
            <a:ext cx="10515600" cy="4351338"/>
          </a:xfrm>
        </p:spPr>
        <p:txBody>
          <a:bodyPr>
            <a:no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de-DE" dirty="0"/>
              <a:t>Ja: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e-DE" i="1" dirty="0" err="1"/>
              <a:t>suus</a:t>
            </a:r>
            <a:r>
              <a:rPr lang="de-DE" i="1" dirty="0"/>
              <a:t>, a, um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e-DE" dirty="0"/>
              <a:t>ist kein echtes Reflexiv</a:t>
            </a:r>
            <a:r>
              <a:rPr lang="de-DE" i="1" dirty="0"/>
              <a:t>pronomen</a:t>
            </a:r>
            <a:r>
              <a:rPr lang="de-DE" dirty="0"/>
              <a:t>, sondern nur ein </a:t>
            </a:r>
            <a:r>
              <a:rPr lang="de-DE" i="1" dirty="0"/>
              <a:t>-adjektiv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e-DE" dirty="0"/>
              <a:t>Aber das spendet immerhin dem Pronomen seinen Genitiv: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e-DE" b="1" dirty="0"/>
              <a:t>Adj. </a:t>
            </a:r>
            <a:r>
              <a:rPr lang="de-DE" dirty="0"/>
              <a:t>		</a:t>
            </a:r>
            <a:r>
              <a:rPr lang="de-DE" b="1" dirty="0"/>
              <a:t>Pronomen	</a:t>
            </a:r>
            <a:r>
              <a:rPr lang="de-DE" dirty="0"/>
              <a:t>wie im Dt.:	</a:t>
            </a:r>
            <a:r>
              <a:rPr lang="de-DE" b="1" dirty="0"/>
              <a:t>Adjektiv		Pronomen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e-DE" i="1" dirty="0" err="1"/>
              <a:t>suus</a:t>
            </a:r>
            <a:r>
              <a:rPr lang="de-DE" i="1" dirty="0"/>
              <a:t>/a/um</a:t>
            </a:r>
            <a:r>
              <a:rPr lang="de-DE" dirty="0"/>
              <a:t>	</a:t>
            </a:r>
            <a:r>
              <a:rPr lang="de-DE" dirty="0">
                <a:latin typeface="Courier New" panose="02070309020205020404" pitchFamily="49" charset="0"/>
                <a:cs typeface="Courier New" panose="02070309020205020404" pitchFamily="49" charset="0"/>
              </a:rPr>
              <a:t>[Subjekt]</a:t>
            </a:r>
            <a:r>
              <a:rPr lang="de-DE" dirty="0"/>
              <a:t>		</a:t>
            </a:r>
            <a:r>
              <a:rPr lang="de-DE" i="1" dirty="0"/>
              <a:t>sein	  ihr		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e-DE" i="1" dirty="0"/>
              <a:t>sui 	</a:t>
            </a:r>
            <a:r>
              <a:rPr lang="de-DE" i="1" dirty="0">
                <a:sym typeface="Wingdings" panose="05000000000000000000" pitchFamily="2" charset="2"/>
              </a:rPr>
              <a:t></a:t>
            </a:r>
            <a:r>
              <a:rPr lang="de-DE" i="1" dirty="0"/>
              <a:t>	sui				seiner	  ihrer	</a:t>
            </a:r>
            <a:r>
              <a:rPr lang="de-DE" i="1" dirty="0">
                <a:sym typeface="Wingdings" panose="05000000000000000000" pitchFamily="2" charset="2"/>
              </a:rPr>
              <a:t></a:t>
            </a:r>
            <a:r>
              <a:rPr lang="de-DE" i="1" dirty="0"/>
              <a:t>	seiner ihrer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e-DE" i="1" dirty="0" err="1"/>
              <a:t>suo</a:t>
            </a:r>
            <a:r>
              <a:rPr lang="de-DE" i="1" dirty="0"/>
              <a:t>		</a:t>
            </a:r>
            <a:r>
              <a:rPr lang="de-DE" i="1" dirty="0" err="1"/>
              <a:t>sibi</a:t>
            </a:r>
            <a:r>
              <a:rPr lang="de-DE" i="1" dirty="0"/>
              <a:t>				</a:t>
            </a:r>
            <a:r>
              <a:rPr lang="de-DE" i="1" dirty="0" err="1"/>
              <a:t>seineX</a:t>
            </a:r>
            <a:r>
              <a:rPr lang="de-DE" i="1" dirty="0"/>
              <a:t>  </a:t>
            </a:r>
            <a:r>
              <a:rPr lang="de-DE" i="1" dirty="0" err="1"/>
              <a:t>ihreX</a:t>
            </a:r>
            <a:r>
              <a:rPr lang="de-DE" i="1" dirty="0"/>
              <a:t>		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e-DE" i="1" dirty="0" err="1"/>
              <a:t>suum</a:t>
            </a:r>
            <a:r>
              <a:rPr lang="de-DE" i="1" dirty="0"/>
              <a:t>		</a:t>
            </a:r>
            <a:r>
              <a:rPr lang="de-DE" i="1" dirty="0" err="1"/>
              <a:t>sē</a:t>
            </a:r>
            <a:r>
              <a:rPr lang="de-DE" i="1" dirty="0"/>
              <a:t>				</a:t>
            </a:r>
            <a:r>
              <a:rPr lang="de-DE" i="1" dirty="0" err="1"/>
              <a:t>seinX</a:t>
            </a:r>
            <a:r>
              <a:rPr lang="de-DE" i="1" dirty="0"/>
              <a:t>    </a:t>
            </a:r>
            <a:r>
              <a:rPr lang="de-DE" i="1" dirty="0" err="1"/>
              <a:t>ihrX</a:t>
            </a:r>
            <a:r>
              <a:rPr lang="de-DE" i="1" dirty="0"/>
              <a:t>		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e-DE" i="1" dirty="0" err="1"/>
              <a:t>suo</a:t>
            </a:r>
            <a:r>
              <a:rPr lang="de-DE" i="1" dirty="0"/>
              <a:t>		</a:t>
            </a:r>
            <a:r>
              <a:rPr lang="de-DE" i="1" dirty="0" err="1"/>
              <a:t>sē</a:t>
            </a:r>
            <a:r>
              <a:rPr lang="de-DE" i="1" dirty="0"/>
              <a:t>				</a:t>
            </a:r>
            <a:r>
              <a:rPr lang="de-DE" dirty="0"/>
              <a:t>(X = was weiß denn ich)</a:t>
            </a:r>
          </a:p>
        </p:txBody>
      </p:sp>
    </p:spTree>
    <p:extLst>
      <p:ext uri="{BB962C8B-B14F-4D97-AF65-F5344CB8AC3E}">
        <p14:creationId xmlns:p14="http://schemas.microsoft.com/office/powerpoint/2010/main" val="21942217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EA600B-3119-4838-AC16-5D9F4DE11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8436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/>
              <a:t>The Reflexivpronomen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E33574-9BAA-43AB-A6DE-073325954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6858" y="1107870"/>
            <a:ext cx="10515600" cy="4351338"/>
          </a:xfrm>
        </p:spPr>
        <p:txBody>
          <a:bodyPr>
            <a:no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de-DE" dirty="0"/>
              <a:t>Ja: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e-DE" i="1" dirty="0" err="1"/>
              <a:t>suus</a:t>
            </a:r>
            <a:r>
              <a:rPr lang="de-DE" i="1" dirty="0"/>
              <a:t>, a, um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e-DE" dirty="0"/>
              <a:t>ist kein echtes Reflexiv</a:t>
            </a:r>
            <a:r>
              <a:rPr lang="de-DE" i="1" dirty="0"/>
              <a:t>pronomen</a:t>
            </a:r>
            <a:r>
              <a:rPr lang="de-DE" dirty="0"/>
              <a:t>, sondern nur ein </a:t>
            </a:r>
            <a:r>
              <a:rPr lang="de-DE" i="1" dirty="0"/>
              <a:t>-adjektiv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e-DE" dirty="0"/>
              <a:t>Aber das spendet immerhin dem Pronomen seinen Genitiv: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e-DE" b="1" dirty="0"/>
              <a:t>Adj. </a:t>
            </a:r>
            <a:r>
              <a:rPr lang="de-DE" dirty="0"/>
              <a:t>		</a:t>
            </a:r>
            <a:r>
              <a:rPr lang="de-DE" b="1" dirty="0"/>
              <a:t>Pronomen	</a:t>
            </a:r>
            <a:r>
              <a:rPr lang="de-DE" dirty="0"/>
              <a:t>wie im Dt.:	</a:t>
            </a:r>
            <a:r>
              <a:rPr lang="de-DE" b="1" dirty="0"/>
              <a:t>Adjektiv		Pronomen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e-DE" i="1" dirty="0" err="1"/>
              <a:t>suus</a:t>
            </a:r>
            <a:r>
              <a:rPr lang="de-DE" i="1" dirty="0"/>
              <a:t>/a/um</a:t>
            </a:r>
            <a:r>
              <a:rPr lang="de-DE" dirty="0"/>
              <a:t>	</a:t>
            </a:r>
            <a:r>
              <a:rPr lang="de-DE" dirty="0">
                <a:latin typeface="Courier New" panose="02070309020205020404" pitchFamily="49" charset="0"/>
                <a:cs typeface="Courier New" panose="02070309020205020404" pitchFamily="49" charset="0"/>
              </a:rPr>
              <a:t>[Subjekt]</a:t>
            </a:r>
            <a:r>
              <a:rPr lang="de-DE" dirty="0"/>
              <a:t>		</a:t>
            </a:r>
            <a:r>
              <a:rPr lang="de-DE" i="1" dirty="0"/>
              <a:t>sein	  ihr		er 	sie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e-DE" i="1" dirty="0"/>
              <a:t>sui 	</a:t>
            </a:r>
            <a:r>
              <a:rPr lang="de-DE" i="1" dirty="0">
                <a:sym typeface="Wingdings" panose="05000000000000000000" pitchFamily="2" charset="2"/>
              </a:rPr>
              <a:t></a:t>
            </a:r>
            <a:r>
              <a:rPr lang="de-DE" i="1" dirty="0"/>
              <a:t>	sui				seiner	  ihrer	</a:t>
            </a:r>
            <a:r>
              <a:rPr lang="de-DE" i="1" dirty="0">
                <a:sym typeface="Wingdings" panose="05000000000000000000" pitchFamily="2" charset="2"/>
              </a:rPr>
              <a:t></a:t>
            </a:r>
            <a:r>
              <a:rPr lang="de-DE" i="1" dirty="0"/>
              <a:t>	seiner ihrer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e-DE" i="1" dirty="0" err="1"/>
              <a:t>suo</a:t>
            </a:r>
            <a:r>
              <a:rPr lang="de-DE" i="1" dirty="0"/>
              <a:t>		</a:t>
            </a:r>
            <a:r>
              <a:rPr lang="de-DE" i="1" dirty="0" err="1"/>
              <a:t>sibi</a:t>
            </a:r>
            <a:r>
              <a:rPr lang="de-DE" i="1" dirty="0"/>
              <a:t>				</a:t>
            </a:r>
            <a:r>
              <a:rPr lang="de-DE" i="1" dirty="0" err="1"/>
              <a:t>seineX</a:t>
            </a:r>
            <a:r>
              <a:rPr lang="de-DE" i="1" dirty="0"/>
              <a:t>  </a:t>
            </a:r>
            <a:r>
              <a:rPr lang="de-DE" i="1" dirty="0" err="1"/>
              <a:t>ihreX</a:t>
            </a:r>
            <a:r>
              <a:rPr lang="de-DE" i="1" dirty="0"/>
              <a:t>		ihm	ihr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e-DE" i="1" dirty="0" err="1"/>
              <a:t>suum</a:t>
            </a:r>
            <a:r>
              <a:rPr lang="de-DE" i="1" dirty="0"/>
              <a:t>		</a:t>
            </a:r>
            <a:r>
              <a:rPr lang="de-DE" i="1" dirty="0" err="1"/>
              <a:t>sē</a:t>
            </a:r>
            <a:r>
              <a:rPr lang="de-DE" i="1" dirty="0"/>
              <a:t>				</a:t>
            </a:r>
            <a:r>
              <a:rPr lang="de-DE" i="1" dirty="0" err="1"/>
              <a:t>seinX</a:t>
            </a:r>
            <a:r>
              <a:rPr lang="de-DE" i="1" dirty="0"/>
              <a:t>    </a:t>
            </a:r>
            <a:r>
              <a:rPr lang="de-DE" i="1" dirty="0" err="1"/>
              <a:t>ihrX</a:t>
            </a:r>
            <a:r>
              <a:rPr lang="de-DE" i="1" dirty="0"/>
              <a:t>		ihn	sie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e-DE" i="1" dirty="0" err="1"/>
              <a:t>suo</a:t>
            </a:r>
            <a:r>
              <a:rPr lang="de-DE" i="1" dirty="0"/>
              <a:t>		</a:t>
            </a:r>
            <a:r>
              <a:rPr lang="de-DE" i="1" dirty="0" err="1"/>
              <a:t>sē</a:t>
            </a:r>
            <a:r>
              <a:rPr lang="de-DE" i="1" dirty="0"/>
              <a:t>				</a:t>
            </a:r>
            <a:r>
              <a:rPr lang="de-DE" dirty="0"/>
              <a:t>(X = was weiß denn ich)</a:t>
            </a:r>
          </a:p>
        </p:txBody>
      </p:sp>
    </p:spTree>
    <p:extLst>
      <p:ext uri="{BB962C8B-B14F-4D97-AF65-F5344CB8AC3E}">
        <p14:creationId xmlns:p14="http://schemas.microsoft.com/office/powerpoint/2010/main" val="1690134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EA600B-3119-4838-AC16-5D9F4DE11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8436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/>
              <a:t>The Reflexivpronomen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E33574-9BAA-43AB-A6DE-073325954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6858" y="110787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de-DE" sz="4000" b="1" dirty="0"/>
              <a:t>Formal betrachtet:</a:t>
            </a:r>
          </a:p>
          <a:p>
            <a:pPr marL="0" indent="0">
              <a:buNone/>
            </a:pPr>
            <a:r>
              <a:rPr lang="de-DE" sz="4000" b="1" dirty="0"/>
              <a:t>		</a:t>
            </a:r>
            <a:r>
              <a:rPr lang="de-DE" sz="4000" dirty="0" err="1"/>
              <a:t>Nom</a:t>
            </a:r>
            <a:r>
              <a:rPr lang="de-DE" sz="4000" dirty="0"/>
              <a:t>.</a:t>
            </a:r>
          </a:p>
          <a:p>
            <a:pPr marL="0" indent="0">
              <a:buNone/>
            </a:pPr>
            <a:r>
              <a:rPr lang="de-DE" sz="4000" dirty="0"/>
              <a:t>		Gen.	</a:t>
            </a:r>
            <a:r>
              <a:rPr lang="de-DE" sz="4000" i="1" dirty="0"/>
              <a:t>sui</a:t>
            </a:r>
          </a:p>
          <a:p>
            <a:pPr marL="0" indent="0">
              <a:buNone/>
            </a:pPr>
            <a:r>
              <a:rPr lang="de-DE" sz="4000" dirty="0"/>
              <a:t>		Dat.		</a:t>
            </a:r>
            <a:r>
              <a:rPr lang="de-DE" sz="4000" i="1" dirty="0" err="1"/>
              <a:t>sibi</a:t>
            </a:r>
            <a:endParaRPr lang="de-DE" sz="4000" i="1" dirty="0"/>
          </a:p>
          <a:p>
            <a:pPr marL="0" indent="0">
              <a:buNone/>
            </a:pPr>
            <a:r>
              <a:rPr lang="de-DE" sz="4000" dirty="0"/>
              <a:t>		Akk.		</a:t>
            </a:r>
            <a:r>
              <a:rPr lang="de-DE" sz="4000" i="1" dirty="0" err="1"/>
              <a:t>sē</a:t>
            </a:r>
            <a:endParaRPr lang="de-DE" sz="4000" i="1" dirty="0"/>
          </a:p>
          <a:p>
            <a:pPr marL="0" indent="0">
              <a:buNone/>
            </a:pPr>
            <a:r>
              <a:rPr lang="de-DE" sz="4000" dirty="0"/>
              <a:t>		Abl.		</a:t>
            </a:r>
            <a:r>
              <a:rPr lang="de-DE" sz="4000" i="1" dirty="0" err="1"/>
              <a:t>sē</a:t>
            </a:r>
            <a:r>
              <a:rPr lang="de-DE" sz="4000" i="1" dirty="0"/>
              <a:t> 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19850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EA600B-3119-4838-AC16-5D9F4DE11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8436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/>
              <a:t>The Reflexivpronomen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E33574-9BAA-43AB-A6DE-073325954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6858" y="110787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de-DE" sz="4000" b="1" dirty="0"/>
              <a:t>Formal betrachtet:</a:t>
            </a:r>
          </a:p>
          <a:p>
            <a:pPr marL="0" indent="0">
              <a:buNone/>
            </a:pPr>
            <a:r>
              <a:rPr lang="de-DE" sz="4000" b="1" dirty="0"/>
              <a:t>		</a:t>
            </a:r>
            <a:r>
              <a:rPr lang="de-DE" sz="4000" dirty="0" err="1"/>
              <a:t>Nom</a:t>
            </a:r>
            <a:r>
              <a:rPr lang="de-DE" sz="4000" dirty="0"/>
              <a:t>.</a:t>
            </a:r>
          </a:p>
          <a:p>
            <a:pPr marL="0" indent="0">
              <a:buNone/>
            </a:pPr>
            <a:r>
              <a:rPr lang="de-DE" sz="4000" dirty="0"/>
              <a:t>		Gen.	</a:t>
            </a:r>
            <a:r>
              <a:rPr lang="de-DE" sz="4000" i="1" dirty="0"/>
              <a:t>sui</a:t>
            </a:r>
          </a:p>
          <a:p>
            <a:pPr marL="0" indent="0">
              <a:buNone/>
            </a:pPr>
            <a:r>
              <a:rPr lang="de-DE" sz="4000" dirty="0"/>
              <a:t>		Dat.		</a:t>
            </a:r>
            <a:r>
              <a:rPr lang="de-DE" sz="4000" i="1" dirty="0" err="1"/>
              <a:t>sibi</a:t>
            </a:r>
            <a:endParaRPr lang="de-DE" sz="4000" i="1" dirty="0"/>
          </a:p>
          <a:p>
            <a:pPr marL="0" indent="0">
              <a:buNone/>
            </a:pPr>
            <a:r>
              <a:rPr lang="de-DE" sz="4000" dirty="0"/>
              <a:t>		Akk.		</a:t>
            </a:r>
            <a:r>
              <a:rPr lang="de-DE" sz="4000" i="1" dirty="0" err="1"/>
              <a:t>sē</a:t>
            </a:r>
            <a:endParaRPr lang="de-DE" sz="4000" i="1" dirty="0"/>
          </a:p>
          <a:p>
            <a:pPr marL="0" indent="0">
              <a:buNone/>
            </a:pPr>
            <a:r>
              <a:rPr lang="de-DE" sz="4000" dirty="0"/>
              <a:t>		Abl.		</a:t>
            </a:r>
            <a:r>
              <a:rPr lang="de-DE" sz="4000" i="1" dirty="0" err="1"/>
              <a:t>sē</a:t>
            </a:r>
            <a:r>
              <a:rPr lang="de-DE" sz="4000" i="1" dirty="0"/>
              <a:t> </a:t>
            </a:r>
            <a:r>
              <a:rPr lang="de-DE" sz="4000" dirty="0"/>
              <a:t>bzw. </a:t>
            </a:r>
            <a:r>
              <a:rPr lang="de-DE" sz="4000" i="1" dirty="0" err="1"/>
              <a:t>sēcum</a:t>
            </a:r>
            <a:endParaRPr lang="de-DE" sz="4000" dirty="0"/>
          </a:p>
          <a:p>
            <a:pPr marL="0" indent="0">
              <a:buNone/>
            </a:pP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614591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EA600B-3119-4838-AC16-5D9F4DE11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8436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/>
              <a:t>The Reflexivpronomen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E33574-9BAA-43AB-A6DE-073325954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6858" y="110787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de-DE" sz="4000" b="1" dirty="0"/>
              <a:t>Formal betrachtet:</a:t>
            </a:r>
          </a:p>
          <a:p>
            <a:pPr marL="0" indent="0">
              <a:buNone/>
            </a:pPr>
            <a:r>
              <a:rPr lang="de-DE" sz="4000" b="1" dirty="0"/>
              <a:t>		</a:t>
            </a:r>
            <a:r>
              <a:rPr lang="de-DE" sz="4000" dirty="0" err="1"/>
              <a:t>Nom</a:t>
            </a:r>
            <a:r>
              <a:rPr lang="de-DE" sz="4000" dirty="0"/>
              <a:t>.	</a:t>
            </a:r>
            <a:r>
              <a:rPr lang="de-DE" sz="4000" dirty="0">
                <a:latin typeface="Courier New" panose="02070309020205020404" pitchFamily="49" charset="0"/>
                <a:cs typeface="Courier New" panose="02070309020205020404" pitchFamily="49" charset="0"/>
              </a:rPr>
              <a:t>[Subjekt]</a:t>
            </a:r>
            <a:endParaRPr lang="de-DE" sz="4000" dirty="0"/>
          </a:p>
          <a:p>
            <a:pPr marL="0" indent="0">
              <a:buNone/>
            </a:pPr>
            <a:r>
              <a:rPr lang="de-DE" sz="4000" dirty="0"/>
              <a:t>		Gen.	</a:t>
            </a:r>
            <a:r>
              <a:rPr lang="de-DE" sz="4000" i="1" dirty="0"/>
              <a:t>sui</a:t>
            </a:r>
          </a:p>
          <a:p>
            <a:pPr marL="0" indent="0">
              <a:buNone/>
            </a:pPr>
            <a:r>
              <a:rPr lang="de-DE" sz="4000" dirty="0"/>
              <a:t>		Dat.		</a:t>
            </a:r>
            <a:r>
              <a:rPr lang="de-DE" sz="4000" i="1" dirty="0" err="1"/>
              <a:t>sibi</a:t>
            </a:r>
            <a:endParaRPr lang="de-DE" sz="4000" i="1" dirty="0"/>
          </a:p>
          <a:p>
            <a:pPr marL="0" indent="0">
              <a:buNone/>
            </a:pPr>
            <a:r>
              <a:rPr lang="de-DE" sz="4000" dirty="0"/>
              <a:t>		Akk.		</a:t>
            </a:r>
            <a:r>
              <a:rPr lang="de-DE" sz="4000" i="1" dirty="0" err="1"/>
              <a:t>sē</a:t>
            </a:r>
            <a:endParaRPr lang="de-DE" sz="4000" i="1" dirty="0"/>
          </a:p>
          <a:p>
            <a:pPr marL="0" indent="0">
              <a:buNone/>
            </a:pPr>
            <a:r>
              <a:rPr lang="de-DE" sz="4000" dirty="0"/>
              <a:t>		Abl.		</a:t>
            </a:r>
            <a:r>
              <a:rPr lang="de-DE" sz="4000" i="1" dirty="0" err="1"/>
              <a:t>sē</a:t>
            </a:r>
            <a:r>
              <a:rPr lang="de-DE" sz="4000" i="1" dirty="0"/>
              <a:t> </a:t>
            </a:r>
            <a:r>
              <a:rPr lang="de-DE" sz="4000" dirty="0"/>
              <a:t>bzw. </a:t>
            </a:r>
            <a:r>
              <a:rPr lang="de-DE" sz="4000" i="1" dirty="0" err="1"/>
              <a:t>sēcum</a:t>
            </a:r>
            <a:endParaRPr lang="de-DE" sz="4000" dirty="0"/>
          </a:p>
          <a:p>
            <a:pPr marL="0" indent="0">
              <a:buNone/>
            </a:pP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817282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EA600B-3119-4838-AC16-5D9F4DE11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8436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/>
              <a:t>The Reflexivpronomen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E33574-9BAA-43AB-A6DE-073325954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6858" y="1107870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sz="4000" dirty="0"/>
              <a:t>Nein:</a:t>
            </a:r>
          </a:p>
          <a:p>
            <a:pPr marL="0" indent="0">
              <a:buNone/>
            </a:pPr>
            <a:r>
              <a:rPr lang="de-DE" sz="4000" i="1" dirty="0" err="1"/>
              <a:t>suus</a:t>
            </a:r>
            <a:r>
              <a:rPr lang="de-DE" sz="4000" i="1" dirty="0"/>
              <a:t>, a, um</a:t>
            </a:r>
          </a:p>
          <a:p>
            <a:pPr marL="0" indent="0">
              <a:buNone/>
            </a:pPr>
            <a:r>
              <a:rPr lang="de-DE" sz="4000" dirty="0"/>
              <a:t>ist kein echtes 		Reflexiv</a:t>
            </a:r>
            <a:r>
              <a:rPr lang="de-DE" sz="4000" i="1" dirty="0"/>
              <a:t>pronomen</a:t>
            </a:r>
          </a:p>
          <a:p>
            <a:pPr marL="0" indent="0">
              <a:buNone/>
            </a:pPr>
            <a:r>
              <a:rPr lang="de-DE" sz="4000" dirty="0"/>
              <a:t>(denn Pronomina stehen anstelle eines Nomens, also anstelle einer Person oder Sache),</a:t>
            </a:r>
          </a:p>
          <a:p>
            <a:pPr marL="0" indent="0">
              <a:buNone/>
            </a:pPr>
            <a:r>
              <a:rPr lang="de-DE" sz="4000" dirty="0"/>
              <a:t>Es ist allenfalls ein 	Reflexiv</a:t>
            </a:r>
            <a:r>
              <a:rPr lang="de-DE" sz="4000" i="1" dirty="0"/>
              <a:t>possessivadjektiv. </a:t>
            </a:r>
          </a:p>
          <a:p>
            <a:pPr marL="0" indent="0">
              <a:buNone/>
            </a:pPr>
            <a:r>
              <a:rPr lang="de-DE" sz="4000" dirty="0"/>
              <a:t>Denn es bezeichnet nicht die Person, sondern den </a:t>
            </a:r>
            <a:r>
              <a:rPr lang="de-DE" sz="4000" i="1" dirty="0"/>
              <a:t>Besitz</a:t>
            </a:r>
            <a:r>
              <a:rPr lang="de-DE" sz="4000" dirty="0"/>
              <a:t> des Subjekts,</a:t>
            </a:r>
          </a:p>
          <a:p>
            <a:pPr marL="0" indent="0">
              <a:buNone/>
            </a:pPr>
            <a:r>
              <a:rPr lang="de-DE" sz="4000" dirty="0"/>
              <a:t>und davon haben wir im Dt. zwei: „sein“ (bei </a:t>
            </a:r>
            <a:r>
              <a:rPr lang="de-DE" sz="4000" dirty="0" err="1"/>
              <a:t>Subj</a:t>
            </a:r>
            <a:r>
              <a:rPr lang="de-DE" sz="4000" dirty="0"/>
              <a:t>. m/n </a:t>
            </a:r>
            <a:r>
              <a:rPr lang="de-DE" sz="4000" dirty="0" err="1"/>
              <a:t>Sg</a:t>
            </a:r>
            <a:r>
              <a:rPr lang="de-DE" sz="4000" dirty="0"/>
              <a:t>.) </a:t>
            </a:r>
          </a:p>
          <a:p>
            <a:pPr marL="0" indent="0">
              <a:buNone/>
            </a:pPr>
            <a:r>
              <a:rPr lang="de-DE" sz="4000" dirty="0"/>
              <a:t>bzw. „ihr“ (bei </a:t>
            </a:r>
            <a:r>
              <a:rPr lang="de-DE" sz="4000" dirty="0" err="1"/>
              <a:t>Subj</a:t>
            </a:r>
            <a:r>
              <a:rPr lang="de-DE" sz="4000" dirty="0"/>
              <a:t>. f. </a:t>
            </a:r>
            <a:r>
              <a:rPr lang="de-DE" sz="4000" dirty="0" err="1"/>
              <a:t>Sg</a:t>
            </a:r>
            <a:r>
              <a:rPr lang="de-DE" sz="4000" dirty="0"/>
              <a:t>. oder m/f/n im Pl.) . </a:t>
            </a:r>
          </a:p>
          <a:p>
            <a:pPr marL="0" indent="0">
              <a:buNone/>
            </a:pP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052183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EA600B-3119-4838-AC16-5D9F4DE11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8436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/>
              <a:t>The Reflexivpronomen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E33574-9BAA-43AB-A6DE-073325954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6858" y="1107870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e-DE" sz="4000" dirty="0"/>
              <a:t>Ja:</a:t>
            </a:r>
          </a:p>
          <a:p>
            <a:pPr marL="0" indent="0">
              <a:buNone/>
            </a:pPr>
            <a:r>
              <a:rPr lang="de-DE" sz="4000" i="1" dirty="0" err="1"/>
              <a:t>suus</a:t>
            </a:r>
            <a:r>
              <a:rPr lang="de-DE" sz="4000" i="1" dirty="0"/>
              <a:t>, a, um</a:t>
            </a:r>
          </a:p>
          <a:p>
            <a:pPr marL="0" indent="0">
              <a:buNone/>
            </a:pPr>
            <a:r>
              <a:rPr lang="de-DE" sz="4000" dirty="0"/>
              <a:t>ist kein echtes Reflexiv</a:t>
            </a:r>
            <a:r>
              <a:rPr lang="de-DE" sz="4000" i="1" dirty="0"/>
              <a:t>pronomen</a:t>
            </a:r>
            <a:r>
              <a:rPr lang="de-DE" sz="4000" dirty="0"/>
              <a:t>, sondern nur ein </a:t>
            </a:r>
            <a:r>
              <a:rPr lang="de-DE" sz="4000" i="1" dirty="0"/>
              <a:t>–</a:t>
            </a:r>
            <a:r>
              <a:rPr lang="de-DE" sz="4000" i="1" dirty="0" err="1"/>
              <a:t>adjektiv</a:t>
            </a:r>
            <a:r>
              <a:rPr lang="de-DE" sz="4000" i="1" dirty="0"/>
              <a:t>.</a:t>
            </a:r>
          </a:p>
          <a:p>
            <a:pPr marL="0" indent="0">
              <a:buNone/>
            </a:pPr>
            <a:r>
              <a:rPr lang="de-DE" sz="4000" dirty="0"/>
              <a:t>Aber das spendet immerhin dem Pronomen seinen Genitiv:</a:t>
            </a:r>
          </a:p>
          <a:p>
            <a:pPr marL="0" indent="0">
              <a:buNone/>
            </a:pPr>
            <a:r>
              <a:rPr lang="de-DE" sz="4000" b="1" dirty="0"/>
              <a:t>Adj. </a:t>
            </a:r>
            <a:r>
              <a:rPr lang="de-DE" sz="4000" dirty="0"/>
              <a:t>		</a:t>
            </a:r>
            <a:endParaRPr lang="de-DE" sz="4000" b="1" dirty="0"/>
          </a:p>
          <a:p>
            <a:pPr marL="0" indent="0">
              <a:buNone/>
            </a:pPr>
            <a:r>
              <a:rPr lang="de-DE" sz="4000" i="1" dirty="0" err="1"/>
              <a:t>suus</a:t>
            </a:r>
            <a:r>
              <a:rPr lang="de-DE" sz="4000" i="1" dirty="0"/>
              <a:t>/a/um</a:t>
            </a:r>
            <a:r>
              <a:rPr lang="de-DE" sz="4000" dirty="0"/>
              <a:t>		</a:t>
            </a:r>
            <a:endParaRPr lang="de-DE" sz="4000" i="1" dirty="0"/>
          </a:p>
          <a:p>
            <a:pPr marL="0" indent="0">
              <a:buNone/>
            </a:pPr>
            <a:r>
              <a:rPr lang="de-DE" sz="4000" i="1" dirty="0"/>
              <a:t>sui 				</a:t>
            </a:r>
          </a:p>
          <a:p>
            <a:pPr marL="0" indent="0">
              <a:buNone/>
            </a:pPr>
            <a:r>
              <a:rPr lang="de-DE" sz="4000" i="1" dirty="0" err="1"/>
              <a:t>suo</a:t>
            </a:r>
            <a:r>
              <a:rPr lang="de-DE" sz="4000" i="1" dirty="0"/>
              <a:t>				</a:t>
            </a:r>
          </a:p>
          <a:p>
            <a:pPr marL="0" indent="0">
              <a:buNone/>
            </a:pPr>
            <a:r>
              <a:rPr lang="de-DE" sz="4000" i="1" dirty="0" err="1"/>
              <a:t>suum</a:t>
            </a:r>
            <a:r>
              <a:rPr lang="de-DE" sz="4000" i="1" dirty="0"/>
              <a:t>				</a:t>
            </a:r>
          </a:p>
          <a:p>
            <a:pPr marL="0" indent="0">
              <a:buNone/>
            </a:pPr>
            <a:r>
              <a:rPr lang="de-DE" sz="4000" i="1" dirty="0" err="1"/>
              <a:t>suo</a:t>
            </a:r>
            <a:r>
              <a:rPr lang="de-DE" sz="4000" i="1" dirty="0"/>
              <a:t>				</a:t>
            </a: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3281703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EA600B-3119-4838-AC16-5D9F4DE11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8436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/>
              <a:t>The Reflexivpronomen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E33574-9BAA-43AB-A6DE-073325954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6858" y="1107870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e-DE" sz="4000" dirty="0"/>
              <a:t>Ja:</a:t>
            </a:r>
          </a:p>
          <a:p>
            <a:pPr marL="0" indent="0">
              <a:buNone/>
            </a:pPr>
            <a:r>
              <a:rPr lang="de-DE" sz="4000" i="1" dirty="0" err="1"/>
              <a:t>suus</a:t>
            </a:r>
            <a:r>
              <a:rPr lang="de-DE" sz="4000" i="1" dirty="0"/>
              <a:t>, a, um</a:t>
            </a:r>
          </a:p>
          <a:p>
            <a:pPr marL="0" indent="0">
              <a:buNone/>
            </a:pPr>
            <a:r>
              <a:rPr lang="de-DE" sz="4000" dirty="0"/>
              <a:t>ist kein echtes Reflexiv</a:t>
            </a:r>
            <a:r>
              <a:rPr lang="de-DE" sz="4000" i="1" dirty="0"/>
              <a:t>pronomen</a:t>
            </a:r>
            <a:r>
              <a:rPr lang="de-DE" sz="4000" dirty="0"/>
              <a:t>, sondern nur ein </a:t>
            </a:r>
            <a:r>
              <a:rPr lang="de-DE" sz="4000" i="1" dirty="0"/>
              <a:t>-adjektiv</a:t>
            </a:r>
          </a:p>
          <a:p>
            <a:pPr marL="0" indent="0">
              <a:buNone/>
            </a:pPr>
            <a:r>
              <a:rPr lang="de-DE" sz="4000" dirty="0"/>
              <a:t>Aber das spendet immerhin dem Pronomen seinen Genitiv:</a:t>
            </a:r>
          </a:p>
          <a:p>
            <a:pPr marL="0" indent="0">
              <a:buNone/>
            </a:pPr>
            <a:r>
              <a:rPr lang="de-DE" sz="4000" b="1" dirty="0"/>
              <a:t>Adj. </a:t>
            </a:r>
            <a:r>
              <a:rPr lang="de-DE" sz="4000" dirty="0"/>
              <a:t>		</a:t>
            </a:r>
            <a:r>
              <a:rPr lang="de-DE" sz="4000" b="1" dirty="0"/>
              <a:t>Pronomen		</a:t>
            </a:r>
          </a:p>
          <a:p>
            <a:pPr marL="0" indent="0">
              <a:buNone/>
            </a:pPr>
            <a:r>
              <a:rPr lang="de-DE" sz="4000" i="1" dirty="0" err="1"/>
              <a:t>suus</a:t>
            </a:r>
            <a:r>
              <a:rPr lang="de-DE" sz="4000" i="1" dirty="0"/>
              <a:t>/a/um</a:t>
            </a:r>
            <a:r>
              <a:rPr lang="de-DE" sz="4000" dirty="0"/>
              <a:t>	</a:t>
            </a:r>
            <a:r>
              <a:rPr lang="de-DE" sz="4000" dirty="0">
                <a:latin typeface="Courier New" panose="02070309020205020404" pitchFamily="49" charset="0"/>
                <a:cs typeface="Courier New" panose="02070309020205020404" pitchFamily="49" charset="0"/>
              </a:rPr>
              <a:t>[Subjekt]</a:t>
            </a:r>
            <a:r>
              <a:rPr lang="de-DE" sz="4000" dirty="0"/>
              <a:t>	</a:t>
            </a:r>
            <a:endParaRPr lang="de-DE" sz="4000" i="1" dirty="0"/>
          </a:p>
          <a:p>
            <a:pPr marL="0" indent="0">
              <a:buNone/>
            </a:pPr>
            <a:r>
              <a:rPr lang="de-DE" sz="4000" i="1" dirty="0"/>
              <a:t>sui 	</a:t>
            </a:r>
            <a:r>
              <a:rPr lang="de-DE" sz="4000" i="1" dirty="0">
                <a:sym typeface="Wingdings" panose="05000000000000000000" pitchFamily="2" charset="2"/>
              </a:rPr>
              <a:t></a:t>
            </a:r>
            <a:r>
              <a:rPr lang="de-DE" sz="4000" i="1" dirty="0"/>
              <a:t>	sui		</a:t>
            </a:r>
          </a:p>
          <a:p>
            <a:pPr marL="0" indent="0">
              <a:buNone/>
            </a:pPr>
            <a:r>
              <a:rPr lang="de-DE" sz="4000" i="1" dirty="0" err="1"/>
              <a:t>suo</a:t>
            </a:r>
            <a:r>
              <a:rPr lang="de-DE" sz="4000" i="1" dirty="0"/>
              <a:t>		</a:t>
            </a:r>
            <a:r>
              <a:rPr lang="de-DE" sz="4000" i="1" dirty="0" err="1"/>
              <a:t>sibi</a:t>
            </a:r>
            <a:r>
              <a:rPr lang="de-DE" sz="4000" i="1" dirty="0"/>
              <a:t>		</a:t>
            </a:r>
          </a:p>
          <a:p>
            <a:pPr marL="0" indent="0">
              <a:buNone/>
            </a:pPr>
            <a:r>
              <a:rPr lang="de-DE" sz="4000" i="1" dirty="0" err="1"/>
              <a:t>suum</a:t>
            </a:r>
            <a:r>
              <a:rPr lang="de-DE" sz="4000" i="1" dirty="0"/>
              <a:t>		</a:t>
            </a:r>
            <a:r>
              <a:rPr lang="de-DE" sz="4000" i="1" dirty="0" err="1"/>
              <a:t>sē</a:t>
            </a:r>
            <a:r>
              <a:rPr lang="de-DE" sz="4000" i="1" dirty="0"/>
              <a:t>		</a:t>
            </a:r>
          </a:p>
          <a:p>
            <a:pPr marL="0" indent="0">
              <a:buNone/>
            </a:pPr>
            <a:r>
              <a:rPr lang="de-DE" sz="4000" i="1" dirty="0" err="1"/>
              <a:t>suo</a:t>
            </a:r>
            <a:r>
              <a:rPr lang="de-DE" sz="4000" i="1" dirty="0"/>
              <a:t>		</a:t>
            </a:r>
            <a:r>
              <a:rPr lang="de-DE" sz="4000" i="1" dirty="0" err="1"/>
              <a:t>sē</a:t>
            </a:r>
            <a:r>
              <a:rPr lang="de-DE" sz="4000" i="1" dirty="0"/>
              <a:t>		</a:t>
            </a: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3229356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EA600B-3119-4838-AC16-5D9F4DE11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8436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/>
              <a:t>The Reflexivpronomen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E33574-9BAA-43AB-A6DE-073325954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6858" y="1107870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sz="3000" dirty="0"/>
              <a:t>Ja:</a:t>
            </a:r>
          </a:p>
          <a:p>
            <a:pPr marL="0" indent="0">
              <a:buNone/>
            </a:pPr>
            <a:r>
              <a:rPr lang="de-DE" sz="3000" i="1" dirty="0" err="1"/>
              <a:t>suus</a:t>
            </a:r>
            <a:r>
              <a:rPr lang="de-DE" sz="3000" i="1" dirty="0"/>
              <a:t>, a, um</a:t>
            </a:r>
          </a:p>
          <a:p>
            <a:pPr marL="0" indent="0">
              <a:buNone/>
            </a:pPr>
            <a:r>
              <a:rPr lang="de-DE" sz="3000" dirty="0"/>
              <a:t>ist kein echtes Reflexiv</a:t>
            </a:r>
            <a:r>
              <a:rPr lang="de-DE" sz="3000" i="1" dirty="0"/>
              <a:t>pronomen</a:t>
            </a:r>
            <a:r>
              <a:rPr lang="de-DE" sz="3000" dirty="0"/>
              <a:t>, sondern nur ein </a:t>
            </a:r>
            <a:r>
              <a:rPr lang="de-DE" sz="3000" i="1" dirty="0"/>
              <a:t>-adjektiv</a:t>
            </a:r>
          </a:p>
          <a:p>
            <a:pPr marL="0" indent="0">
              <a:buNone/>
            </a:pPr>
            <a:r>
              <a:rPr lang="de-DE" sz="3000" dirty="0"/>
              <a:t>Aber das spendet immerhin dem Pronomen seinen Genitiv:</a:t>
            </a:r>
          </a:p>
          <a:p>
            <a:pPr marL="0" indent="0">
              <a:buNone/>
            </a:pPr>
            <a:r>
              <a:rPr lang="de-DE" sz="3000" b="1" dirty="0"/>
              <a:t>Adj. </a:t>
            </a:r>
            <a:r>
              <a:rPr lang="de-DE" sz="3000" dirty="0"/>
              <a:t>		</a:t>
            </a:r>
            <a:r>
              <a:rPr lang="de-DE" sz="3000" b="1" dirty="0"/>
              <a:t>Pronomen	</a:t>
            </a:r>
            <a:r>
              <a:rPr lang="de-DE" sz="3000" dirty="0"/>
              <a:t>wie im Dt.:	</a:t>
            </a:r>
            <a:endParaRPr lang="de-DE" sz="3000" b="1" dirty="0"/>
          </a:p>
          <a:p>
            <a:pPr marL="0" indent="0">
              <a:buNone/>
            </a:pPr>
            <a:r>
              <a:rPr lang="de-DE" sz="3000" i="1" dirty="0" err="1"/>
              <a:t>suus</a:t>
            </a:r>
            <a:r>
              <a:rPr lang="de-DE" sz="3000" i="1" dirty="0"/>
              <a:t>/a/um</a:t>
            </a:r>
            <a:r>
              <a:rPr lang="de-DE" sz="3000" dirty="0"/>
              <a:t>	</a:t>
            </a:r>
            <a:r>
              <a:rPr lang="de-DE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[Subjekt]</a:t>
            </a:r>
            <a:r>
              <a:rPr lang="de-DE" sz="3000" dirty="0"/>
              <a:t>			</a:t>
            </a:r>
          </a:p>
          <a:p>
            <a:pPr marL="0" indent="0">
              <a:buNone/>
            </a:pPr>
            <a:r>
              <a:rPr lang="de-DE" sz="3000" i="1" dirty="0"/>
              <a:t>sui 	</a:t>
            </a:r>
            <a:r>
              <a:rPr lang="de-DE" sz="3000" i="1" dirty="0">
                <a:sym typeface="Wingdings" panose="05000000000000000000" pitchFamily="2" charset="2"/>
              </a:rPr>
              <a:t></a:t>
            </a:r>
            <a:r>
              <a:rPr lang="de-DE" sz="3000" i="1" dirty="0"/>
              <a:t>	sui				</a:t>
            </a:r>
          </a:p>
          <a:p>
            <a:pPr marL="0" indent="0">
              <a:buNone/>
            </a:pPr>
            <a:r>
              <a:rPr lang="de-DE" sz="3000" i="1" dirty="0" err="1"/>
              <a:t>suo</a:t>
            </a:r>
            <a:r>
              <a:rPr lang="de-DE" sz="3000" i="1" dirty="0"/>
              <a:t>		</a:t>
            </a:r>
            <a:r>
              <a:rPr lang="de-DE" sz="3000" i="1" dirty="0" err="1"/>
              <a:t>sibi</a:t>
            </a:r>
            <a:r>
              <a:rPr lang="de-DE" sz="3000" i="1" dirty="0"/>
              <a:t>				</a:t>
            </a:r>
          </a:p>
          <a:p>
            <a:pPr marL="0" indent="0">
              <a:buNone/>
            </a:pPr>
            <a:r>
              <a:rPr lang="de-DE" sz="3000" i="1" dirty="0" err="1"/>
              <a:t>suum</a:t>
            </a:r>
            <a:r>
              <a:rPr lang="de-DE" sz="3000" i="1" dirty="0"/>
              <a:t>		</a:t>
            </a:r>
            <a:r>
              <a:rPr lang="de-DE" sz="3000" i="1" dirty="0" err="1"/>
              <a:t>sē</a:t>
            </a:r>
            <a:r>
              <a:rPr lang="de-DE" sz="3000" i="1" dirty="0"/>
              <a:t>				</a:t>
            </a:r>
          </a:p>
          <a:p>
            <a:pPr marL="0" indent="0">
              <a:buNone/>
            </a:pPr>
            <a:r>
              <a:rPr lang="de-DE" sz="3000" i="1" dirty="0" err="1"/>
              <a:t>suo</a:t>
            </a:r>
            <a:r>
              <a:rPr lang="de-DE" sz="3000" i="1" dirty="0"/>
              <a:t>		</a:t>
            </a:r>
            <a:r>
              <a:rPr lang="de-DE" sz="3000" i="1" dirty="0" err="1"/>
              <a:t>sē</a:t>
            </a:r>
            <a:r>
              <a:rPr lang="de-DE" sz="3000" i="1" dirty="0"/>
              <a:t>				</a:t>
            </a:r>
          </a:p>
          <a:p>
            <a:pPr marL="0" indent="0">
              <a:buNone/>
            </a:pPr>
            <a:endParaRPr lang="de-DE" sz="4000" i="1" dirty="0"/>
          </a:p>
          <a:p>
            <a:pPr marL="0" indent="0">
              <a:buNone/>
            </a:pPr>
            <a:endParaRPr lang="de-DE" sz="4000" i="1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7714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EA600B-3119-4838-AC16-5D9F4DE11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8436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/>
              <a:t>The Reflexivpronomen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E33574-9BAA-43AB-A6DE-073325954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6858" y="1107870"/>
            <a:ext cx="10515600" cy="4351338"/>
          </a:xfrm>
        </p:spPr>
        <p:txBody>
          <a:bodyPr>
            <a:no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de-DE" dirty="0"/>
              <a:t>Ja: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e-DE" i="1" dirty="0" err="1"/>
              <a:t>suus</a:t>
            </a:r>
            <a:r>
              <a:rPr lang="de-DE" i="1" dirty="0"/>
              <a:t>, a, um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e-DE" dirty="0"/>
              <a:t>ist kein echtes Reflexiv</a:t>
            </a:r>
            <a:r>
              <a:rPr lang="de-DE" i="1" dirty="0"/>
              <a:t>pronomen</a:t>
            </a:r>
            <a:r>
              <a:rPr lang="de-DE" dirty="0"/>
              <a:t>, sondern nur ein </a:t>
            </a:r>
            <a:r>
              <a:rPr lang="de-DE" i="1" dirty="0"/>
              <a:t>-adjektiv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e-DE" dirty="0"/>
              <a:t>Aber das spendet immerhin dem Pronomen seinen Genitiv: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e-DE" b="1" dirty="0"/>
              <a:t>Adj. </a:t>
            </a:r>
            <a:r>
              <a:rPr lang="de-DE" dirty="0"/>
              <a:t>		</a:t>
            </a:r>
            <a:r>
              <a:rPr lang="de-DE" b="1" dirty="0"/>
              <a:t>Pronomen	</a:t>
            </a:r>
            <a:r>
              <a:rPr lang="de-DE" dirty="0"/>
              <a:t>wie im Dt.:	</a:t>
            </a:r>
            <a:r>
              <a:rPr lang="de-DE" b="1" dirty="0"/>
              <a:t>Adjektiv		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e-DE" i="1" dirty="0" err="1"/>
              <a:t>suus</a:t>
            </a:r>
            <a:r>
              <a:rPr lang="de-DE" i="1" dirty="0"/>
              <a:t>/a/um</a:t>
            </a:r>
            <a:r>
              <a:rPr lang="de-DE" dirty="0"/>
              <a:t>	</a:t>
            </a:r>
            <a:r>
              <a:rPr lang="de-DE" dirty="0">
                <a:latin typeface="Courier New" panose="02070309020205020404" pitchFamily="49" charset="0"/>
                <a:cs typeface="Courier New" panose="02070309020205020404" pitchFamily="49" charset="0"/>
              </a:rPr>
              <a:t>[Subjekt]</a:t>
            </a:r>
            <a:r>
              <a:rPr lang="de-DE" dirty="0"/>
              <a:t>		</a:t>
            </a:r>
            <a:r>
              <a:rPr lang="de-DE" i="1" dirty="0"/>
              <a:t>sein	  ihr		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e-DE" i="1" dirty="0"/>
              <a:t>sui 	</a:t>
            </a:r>
            <a:r>
              <a:rPr lang="de-DE" i="1" dirty="0">
                <a:sym typeface="Wingdings" panose="05000000000000000000" pitchFamily="2" charset="2"/>
              </a:rPr>
              <a:t></a:t>
            </a:r>
            <a:r>
              <a:rPr lang="de-DE" i="1" dirty="0"/>
              <a:t>	sui				seiner	  ihrer	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e-DE" i="1" dirty="0" err="1"/>
              <a:t>suo</a:t>
            </a:r>
            <a:r>
              <a:rPr lang="de-DE" i="1" dirty="0"/>
              <a:t>		</a:t>
            </a:r>
            <a:r>
              <a:rPr lang="de-DE" i="1" dirty="0" err="1"/>
              <a:t>sibi</a:t>
            </a:r>
            <a:r>
              <a:rPr lang="de-DE" i="1" dirty="0"/>
              <a:t>				</a:t>
            </a:r>
            <a:r>
              <a:rPr lang="de-DE" i="1" dirty="0" err="1"/>
              <a:t>seineX</a:t>
            </a:r>
            <a:r>
              <a:rPr lang="de-DE" i="1" dirty="0"/>
              <a:t>  </a:t>
            </a:r>
            <a:r>
              <a:rPr lang="de-DE" i="1" dirty="0" err="1"/>
              <a:t>ihreX</a:t>
            </a:r>
            <a:r>
              <a:rPr lang="de-DE" i="1" dirty="0"/>
              <a:t>		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e-DE" i="1" dirty="0" err="1"/>
              <a:t>suum</a:t>
            </a:r>
            <a:r>
              <a:rPr lang="de-DE" i="1" dirty="0"/>
              <a:t>		</a:t>
            </a:r>
            <a:r>
              <a:rPr lang="de-DE" i="1" dirty="0" err="1"/>
              <a:t>sē</a:t>
            </a:r>
            <a:r>
              <a:rPr lang="de-DE" i="1" dirty="0"/>
              <a:t>				</a:t>
            </a:r>
            <a:r>
              <a:rPr lang="de-DE" i="1" dirty="0" err="1"/>
              <a:t>seinX</a:t>
            </a:r>
            <a:r>
              <a:rPr lang="de-DE" i="1" dirty="0"/>
              <a:t>    </a:t>
            </a:r>
            <a:r>
              <a:rPr lang="de-DE" i="1" dirty="0" err="1"/>
              <a:t>ihrX</a:t>
            </a:r>
            <a:r>
              <a:rPr lang="de-DE" i="1" dirty="0"/>
              <a:t>		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e-DE" i="1" dirty="0" err="1"/>
              <a:t>suo</a:t>
            </a:r>
            <a:r>
              <a:rPr lang="de-DE" i="1" dirty="0"/>
              <a:t>		</a:t>
            </a:r>
            <a:r>
              <a:rPr lang="de-DE" i="1" dirty="0" err="1"/>
              <a:t>sē</a:t>
            </a:r>
            <a:r>
              <a:rPr lang="de-DE" i="1" dirty="0"/>
              <a:t>				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51426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1056</Words>
  <Application>Microsoft Office PowerPoint</Application>
  <PresentationFormat>Breitbild</PresentationFormat>
  <Paragraphs>127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Courier New</vt:lpstr>
      <vt:lpstr>Wingdings</vt:lpstr>
      <vt:lpstr>Office</vt:lpstr>
      <vt:lpstr>The Reflexivpronomen</vt:lpstr>
      <vt:lpstr>The Reflexivpronomen</vt:lpstr>
      <vt:lpstr>The Reflexivpronomen</vt:lpstr>
      <vt:lpstr>The Reflexivpronomen</vt:lpstr>
      <vt:lpstr>The Reflexivpronomen</vt:lpstr>
      <vt:lpstr>The Reflexivpronomen</vt:lpstr>
      <vt:lpstr>The Reflexivpronomen</vt:lpstr>
      <vt:lpstr>The Reflexivpronomen</vt:lpstr>
      <vt:lpstr>The Reflexivpronomen</vt:lpstr>
      <vt:lpstr>The Reflexivpronomen</vt:lpstr>
      <vt:lpstr>The Reflexivpronomen</vt:lpstr>
      <vt:lpstr>The Reflexivpronomen</vt:lpstr>
      <vt:lpstr>The Reflexivpronomen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martin.mueller-wetzel</dc:creator>
  <cp:lastModifiedBy>martin.mueller-wetzel</cp:lastModifiedBy>
  <cp:revision>24</cp:revision>
  <dcterms:created xsi:type="dcterms:W3CDTF">2020-09-27T16:33:22Z</dcterms:created>
  <dcterms:modified xsi:type="dcterms:W3CDTF">2020-09-27T20:47:27Z</dcterms:modified>
</cp:coreProperties>
</file>