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308" r:id="rId9"/>
    <p:sldId id="265" r:id="rId10"/>
    <p:sldId id="268" r:id="rId11"/>
    <p:sldId id="269" r:id="rId12"/>
    <p:sldId id="272" r:id="rId13"/>
    <p:sldId id="273" r:id="rId14"/>
    <p:sldId id="274" r:id="rId15"/>
    <p:sldId id="275" r:id="rId16"/>
    <p:sldId id="270" r:id="rId17"/>
    <p:sldId id="276" r:id="rId18"/>
    <p:sldId id="271" r:id="rId19"/>
    <p:sldId id="277" r:id="rId20"/>
    <p:sldId id="278" r:id="rId21"/>
    <p:sldId id="281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2" r:id="rId44"/>
    <p:sldId id="303" r:id="rId45"/>
    <p:sldId id="304" r:id="rId46"/>
    <p:sldId id="305" r:id="rId47"/>
    <p:sldId id="306" r:id="rId48"/>
    <p:sldId id="307" r:id="rId4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E2DBE-2AE9-402A-BFC5-80867893F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9074E6-1EDD-4B61-8A2F-953E31313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1CE926-D0B1-4EA3-BF26-8C68E348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EC4498-CBDB-49C6-9C1B-5466D497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480FFE-D58E-4511-9425-676F71F5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79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CC431-A5A7-40E7-8A6E-AC3D070C8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9F274D-6E28-414E-985C-375F5DCC0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33CBF9-FD08-4519-8253-891E8AB5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B646A8-3FE2-4B4A-B9B0-58E48075D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D23EFA-E59A-44BC-80AC-DD89CAE1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33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619EA26-9507-4DC1-B66E-3DF18DFE8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9C4A89-C463-45E3-B5DF-43503B396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27CF74-4DA4-417C-A812-903ED36D5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479BB0-35D6-4629-A8F3-198F1252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D25032-05B7-4478-B15B-F4862787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97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3113A-1BCD-430D-A751-F4B669ED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6E5CE8-B7C2-481E-A708-9726A4337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90EA2C-D01A-4BFB-833F-F9B1DEB7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D279DD-3B0F-47D5-92E8-EC4EB02EC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7F9C1-4E03-42E4-B831-51B8EF4E6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21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1B19-861A-4AF3-8850-8FB567DE4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3DA6FB-619D-44F4-8B2D-D5E5D9D0C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FD97A1-44DF-4F00-AC6C-BCAA8120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86D549-1470-43A4-84C2-8854926E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E3E0F8-CD38-4881-8AAD-0942B670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9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55ED3-9BD6-4B02-AA07-603BA4FF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C986E1-A99E-4B81-ABCE-BB75527C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959943-E5BD-4B2A-B31F-8FA3AB34A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B712F0-089C-4FA8-8313-DAB598F0A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702231-0452-41FE-BB46-90F47C4E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538EFF-146A-420F-A2D3-1889945ED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2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64E81-167F-4AD4-A3C0-F48B2947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09F1C6-283C-408F-97DB-4EECB7BC9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E5635F-3C35-4A2E-8626-D10B66D03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D94989-74B7-438E-905C-CCD9462AE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49A5F1D-CB49-47D4-8262-518B6FA40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585479D-BB88-4C5B-94CE-5D783FA6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CE2F63-59EA-45F5-9CDB-C9A4DA1E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E63D23D-69A4-45F0-BD88-B2918245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05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32C8C-038E-4F9A-A9A3-CE5B681C6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16DBF4D-96D0-4EB6-902D-00BD210A8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91517B-E2C7-410C-9327-11EFD14D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5DF074-A584-462F-86B4-BDFC8649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34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1CACB6-7779-421B-891F-AD18A42D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40322F-E278-4766-AC56-2A533ED3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DDAD85-70B6-4ABE-8FA3-FC4AC6E33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06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A9743-0FA4-4CF8-9EE7-1918C0727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265B64-4439-4D01-98D6-2B29A59E7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78E93A-6C00-4D1F-A92E-C5B0E9C73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1455A4-51F5-44F7-8764-7F4350FBB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DFDEFB-95C1-48C2-89AB-C08CEA17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010BD9-2D6E-4D2F-8B71-3FD5560E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63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0A7E7-8536-4E45-BED2-B1CDBC3F4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7A90E5B-644E-4307-B3CF-F9B604F1FB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B40BBF-EF3E-4631-A2D4-BC5D7C08A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B2944B-14EB-4265-9813-6A09B5FB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122D1D-E060-4A4B-B023-6BC00CC8E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E5A9F9-F45C-4DA0-B34A-110392FB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90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486A31-D6BD-4680-8A5C-E9736959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6829C0-E620-49DF-A2B8-9BE2713C5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B77554-952E-4125-915A-D2AF5E451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6543-4B7A-44BE-82E3-B2E7B718F808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EE193E-115D-41BB-9817-82722726C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DF16E1-AE55-4C9C-8151-3CAD33476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F2D82-4CD7-4302-A991-3950777D01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>
                <a:solidFill>
                  <a:srgbClr val="FFFFFF"/>
                </a:solidFill>
              </a:rPr>
              <a:t>„Das Leben ist nur im SUV zu ertragen.“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23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505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81251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r>
              <a:rPr lang="de-DE" dirty="0"/>
              <a:t>Vergleichbar dem Deutschen</a:t>
            </a:r>
          </a:p>
        </p:txBody>
      </p:sp>
    </p:spTree>
    <p:extLst>
      <p:ext uri="{BB962C8B-B14F-4D97-AF65-F5344CB8AC3E}">
        <p14:creationId xmlns:p14="http://schemas.microsoft.com/office/powerpoint/2010/main" val="449225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marL="230400" indent="0">
              <a:buNone/>
            </a:pPr>
            <a:r>
              <a:rPr lang="de-DE" dirty="0"/>
              <a:t>Vergleichbar dem Deutschen (sorry, Mr. Gallant)</a:t>
            </a:r>
          </a:p>
        </p:txBody>
      </p:sp>
    </p:spTree>
    <p:extLst>
      <p:ext uri="{BB962C8B-B14F-4D97-AF65-F5344CB8AC3E}">
        <p14:creationId xmlns:p14="http://schemas.microsoft.com/office/powerpoint/2010/main" val="213513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marL="230400" indent="0">
              <a:buNone/>
            </a:pPr>
            <a:r>
              <a:rPr lang="de-DE" dirty="0"/>
              <a:t>Vergleichbar dem Deutschen (sorry, Mr. Gallant)</a:t>
            </a:r>
          </a:p>
          <a:p>
            <a:pPr marL="230400" indent="0">
              <a:spcBef>
                <a:spcPts val="0"/>
              </a:spcBef>
              <a:buNone/>
            </a:pPr>
            <a:r>
              <a:rPr lang="de-DE" dirty="0"/>
              <a:t>(Bloß bei uns ändert sich der Stamm vom Präteritum.):</a:t>
            </a:r>
          </a:p>
          <a:p>
            <a:pPr marL="457200" lvl="1" indent="0">
              <a:buNone/>
            </a:pP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51401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marL="230400" indent="0">
              <a:buNone/>
            </a:pPr>
            <a:r>
              <a:rPr lang="de-DE" dirty="0"/>
              <a:t>Vergleichbar dem Deutschen (sorry, Mr. Gallant)</a:t>
            </a:r>
          </a:p>
          <a:p>
            <a:pPr marL="230400" indent="0">
              <a:spcBef>
                <a:spcPts val="0"/>
              </a:spcBef>
              <a:buNone/>
            </a:pPr>
            <a:r>
              <a:rPr lang="de-DE" dirty="0"/>
              <a:t>(Bloß bei uns ändert sich der Stamm vom Präteritum.):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/>
              <a:t>schwimmen, schwimme, schwamm, geschwommen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185740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marL="457200" lvl="1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294363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490622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73387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marL="457200" lvl="1" indent="0">
              <a:buNone/>
            </a:pPr>
            <a:r>
              <a:rPr lang="de-DE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460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>
                <a:solidFill>
                  <a:srgbClr val="FFFFFF"/>
                </a:solidFill>
              </a:rPr>
              <a:t>„Das Leben ist nur im SUV zu ertragen.“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Augustus Horch</a:t>
            </a:r>
          </a:p>
        </p:txBody>
      </p:sp>
    </p:spTree>
    <p:extLst>
      <p:ext uri="{BB962C8B-B14F-4D97-AF65-F5344CB8AC3E}">
        <p14:creationId xmlns:p14="http://schemas.microsoft.com/office/powerpoint/2010/main" val="1299838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marL="457200" lvl="1" indent="0">
              <a:buNone/>
            </a:pPr>
            <a:r>
              <a:rPr lang="de-DE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3115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r>
              <a:rPr lang="de-DE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9153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457200" lvl="1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868490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r>
              <a:rPr lang="de-DE" dirty="0"/>
              <a:t>Um uns zu verwirren?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375850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r>
              <a:rPr lang="de-DE" dirty="0"/>
              <a:t>Um uns zu verwirren? Oder damit wir mehr lernen müssen?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797622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r>
              <a:rPr lang="de-DE" dirty="0"/>
              <a:t>Um uns zu verwirren? Oder damit wir mehr lernen müssen? Nein!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07774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r>
              <a:rPr lang="de-DE" dirty="0"/>
              <a:t>Um uns zu verwirren? Oder damit wir mehr lernen müssen? Nein! Denn: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580867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bastelt sich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  <a:p>
            <a:r>
              <a:rPr lang="de-DE" dirty="0"/>
              <a:t>Dann haben die Lexikographen mehr zu tun: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r>
              <a:rPr lang="de-DE" dirty="0"/>
              <a:t>Um uns zu verwirren? Oder damit wir mehr lernen müssen? Nein! </a:t>
            </a:r>
            <a:r>
              <a:rPr lang="de-DE"/>
              <a:t>Denn: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996198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</a:p>
          <a:p>
            <a:pPr marL="457200" lvl="1" indent="0">
              <a:buNone/>
            </a:pP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0411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56469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 dirty="0">
                <a:solidFill>
                  <a:srgbClr val="FFFFFF"/>
                </a:solidFill>
              </a:rPr>
              <a:t>Oder: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</a:t>
            </a:r>
            <a:r>
              <a:rPr lang="de-DE" dirty="0">
                <a:solidFill>
                  <a:srgbClr val="FF0000"/>
                </a:solidFill>
              </a:rPr>
              <a:t>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mīsi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4262256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</a:t>
            </a:r>
            <a:r>
              <a:rPr lang="de-DE" dirty="0">
                <a:solidFill>
                  <a:srgbClr val="FF0000"/>
                </a:solidFill>
              </a:rPr>
              <a:t>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932199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monuit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484150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247295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laudāvi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munīvi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438369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984274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Stottern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/>
              <a:t>pepuli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896116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Stottern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237607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971178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cēpi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59335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 dirty="0">
                <a:solidFill>
                  <a:srgbClr val="FFFFFF"/>
                </a:solidFill>
              </a:rPr>
              <a:t>Wie baue ich einen „Perfekt“-Stamm?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352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249578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(</a:t>
            </a:r>
            <a:r>
              <a:rPr lang="de-DE" dirty="0" err="1">
                <a:solidFill>
                  <a:srgbClr val="FF0000"/>
                </a:solidFill>
              </a:rPr>
              <a:t>quant</a:t>
            </a:r>
            <a:r>
              <a:rPr lang="de-DE" dirty="0">
                <a:solidFill>
                  <a:srgbClr val="FF0000"/>
                </a:solidFill>
              </a:rPr>
              <a:t>./</a:t>
            </a:r>
            <a:r>
              <a:rPr lang="de-DE" dirty="0" err="1">
                <a:solidFill>
                  <a:srgbClr val="FF0000"/>
                </a:solidFill>
              </a:rPr>
              <a:t>qual</a:t>
            </a:r>
            <a:r>
              <a:rPr lang="de-DE" dirty="0">
                <a:solidFill>
                  <a:srgbClr val="FF0000"/>
                </a:solidFill>
              </a:rPr>
              <a:t>.)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4377842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statuere</a:t>
            </a:r>
            <a:r>
              <a:rPr lang="de-DE" i="1" dirty="0"/>
              <a:t>, </a:t>
            </a:r>
            <a:r>
              <a:rPr lang="de-DE" i="1" dirty="0" err="1"/>
              <a:t>statuo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endParaRPr lang="de-DE" i="1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617665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/>
              <a:t>statui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endParaRPr lang="de-DE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7363218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endParaRPr lang="de-DE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3247840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r>
              <a:rPr lang="de-DE" dirty="0"/>
              <a:t>(Richtig: Da ändert sich </a:t>
            </a:r>
            <a:r>
              <a:rPr lang="de-DE" dirty="0" err="1"/>
              <a:t>nüscht</a:t>
            </a:r>
            <a:r>
              <a:rPr lang="de-DE" dirty="0"/>
              <a:t>.)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9364039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r>
              <a:rPr lang="de-DE" dirty="0"/>
              <a:t>(Richtig: Da ändert sich </a:t>
            </a:r>
            <a:r>
              <a:rPr lang="de-DE" dirty="0" err="1"/>
              <a:t>nüscht</a:t>
            </a:r>
            <a:r>
              <a:rPr lang="de-DE" dirty="0"/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Diese 6 muss man lernen und sie im Text erkennen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2731465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r>
              <a:rPr lang="de-DE" dirty="0"/>
              <a:t>(Richtig: Da ändert sich </a:t>
            </a:r>
            <a:r>
              <a:rPr lang="de-DE" dirty="0" err="1"/>
              <a:t>nüscht</a:t>
            </a:r>
            <a:r>
              <a:rPr lang="de-DE" dirty="0"/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Diese 6 muss man lernen und sie im Text erkennen, dann muss man nicht zu jedem Verb die Stammformen lernen!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3178656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/>
              <a:t>bastelt sich </a:t>
            </a:r>
            <a:r>
              <a:rPr lang="de-DE" dirty="0"/>
              <a:t>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Mit nur 6 Kennzeichen: </a:t>
            </a:r>
            <a:r>
              <a:rPr lang="de-DE" i="1" dirty="0">
                <a:solidFill>
                  <a:srgbClr val="FF0000"/>
                </a:solidFill>
              </a:rPr>
              <a:t>s u v </a:t>
            </a:r>
            <a:r>
              <a:rPr lang="de-DE" dirty="0">
                <a:solidFill>
                  <a:srgbClr val="FF0000"/>
                </a:solidFill>
              </a:rPr>
              <a:t>Reduplikation Ablaut Stamm</a:t>
            </a:r>
            <a:endParaRPr lang="de-DE" i="1" dirty="0">
              <a:solidFill>
                <a:srgbClr val="FF0000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laudāre</a:t>
            </a:r>
            <a:r>
              <a:rPr lang="de-DE" i="1" dirty="0"/>
              <a:t>, </a:t>
            </a:r>
            <a:r>
              <a:rPr lang="de-DE" i="1" dirty="0" err="1"/>
              <a:t>laudo</a:t>
            </a:r>
            <a:r>
              <a:rPr lang="de-DE" i="1" dirty="0"/>
              <a:t>, </a:t>
            </a:r>
            <a:r>
              <a:rPr lang="de-DE" i="1" dirty="0" err="1"/>
              <a:t>laudā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laudātus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monēre</a:t>
            </a:r>
            <a:r>
              <a:rPr lang="de-DE" i="1" dirty="0"/>
              <a:t>, </a:t>
            </a:r>
            <a:r>
              <a:rPr lang="de-DE" i="1" dirty="0" err="1"/>
              <a:t>moneo</a:t>
            </a:r>
            <a:r>
              <a:rPr lang="de-DE" i="1" dirty="0"/>
              <a:t>, </a:t>
            </a:r>
            <a:r>
              <a:rPr lang="de-DE" i="1" dirty="0" err="1"/>
              <a:t>mon</a:t>
            </a:r>
            <a:r>
              <a:rPr lang="de-DE" i="1" dirty="0" err="1">
                <a:solidFill>
                  <a:srgbClr val="FF0000"/>
                </a:solidFill>
              </a:rPr>
              <a:t>u</a:t>
            </a:r>
            <a:r>
              <a:rPr lang="de-DE" i="1" dirty="0" err="1"/>
              <a:t>it</a:t>
            </a:r>
            <a:r>
              <a:rPr lang="de-DE" i="1" dirty="0"/>
              <a:t>, </a:t>
            </a:r>
            <a:r>
              <a:rPr lang="de-DE" i="1" dirty="0" err="1"/>
              <a:t>monitus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mittere</a:t>
            </a:r>
            <a:r>
              <a:rPr lang="de-DE" i="1" dirty="0"/>
              <a:t>, </a:t>
            </a:r>
            <a:r>
              <a:rPr lang="de-DE" i="1" dirty="0" err="1"/>
              <a:t>mī</a:t>
            </a:r>
            <a:r>
              <a:rPr lang="de-DE" i="1" dirty="0" err="1">
                <a:solidFill>
                  <a:srgbClr val="FF0000"/>
                </a:solidFill>
              </a:rPr>
              <a:t>s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missum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capio</a:t>
            </a:r>
            <a:r>
              <a:rPr lang="de-DE" i="1" dirty="0"/>
              <a:t>, </a:t>
            </a:r>
            <a:r>
              <a:rPr lang="de-DE" i="1" dirty="0" err="1"/>
              <a:t>c</a:t>
            </a:r>
            <a:r>
              <a:rPr lang="de-DE" i="1" dirty="0" err="1">
                <a:solidFill>
                  <a:srgbClr val="FF0000"/>
                </a:solidFill>
              </a:rPr>
              <a:t>ē</a:t>
            </a:r>
            <a:r>
              <a:rPr lang="de-DE" i="1" dirty="0" err="1"/>
              <a:t>pi</a:t>
            </a:r>
            <a:r>
              <a:rPr lang="de-DE" i="1" dirty="0"/>
              <a:t>, captus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munio</a:t>
            </a:r>
            <a:r>
              <a:rPr lang="de-DE" i="1" dirty="0"/>
              <a:t>, </a:t>
            </a:r>
            <a:r>
              <a:rPr lang="de-DE" i="1" dirty="0" err="1"/>
              <a:t>munī</a:t>
            </a:r>
            <a:r>
              <a:rPr lang="de-DE" i="1" dirty="0" err="1">
                <a:solidFill>
                  <a:srgbClr val="FF0000"/>
                </a:solidFill>
              </a:rPr>
              <a:t>v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munitus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/>
              <a:t>pello</a:t>
            </a:r>
            <a:r>
              <a:rPr lang="de-DE" i="1" dirty="0"/>
              <a:t>, </a:t>
            </a:r>
            <a:r>
              <a:rPr lang="de-DE" i="1" dirty="0" err="1">
                <a:solidFill>
                  <a:srgbClr val="FF0000"/>
                </a:solidFill>
              </a:rPr>
              <a:t>pe</a:t>
            </a:r>
            <a:r>
              <a:rPr lang="de-DE" i="1" dirty="0" err="1"/>
              <a:t>puli</a:t>
            </a:r>
            <a:r>
              <a:rPr lang="de-DE" i="1" dirty="0"/>
              <a:t>, </a:t>
            </a:r>
            <a:r>
              <a:rPr lang="de-DE" i="1" dirty="0" err="1"/>
              <a:t>pulsus</a:t>
            </a:r>
            <a:endParaRPr lang="de-DE" i="1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ere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o</a:t>
            </a:r>
            <a:r>
              <a:rPr lang="de-DE" i="1" dirty="0"/>
              <a:t>,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statu</a:t>
            </a:r>
            <a:r>
              <a:rPr lang="de-DE" i="1" dirty="0" err="1"/>
              <a:t>i</a:t>
            </a:r>
            <a:r>
              <a:rPr lang="de-DE" i="1" dirty="0"/>
              <a:t>, </a:t>
            </a:r>
            <a:r>
              <a:rPr lang="de-DE" i="1" dirty="0" err="1"/>
              <a:t>statutus</a:t>
            </a:r>
            <a:r>
              <a:rPr lang="de-DE" i="1" dirty="0"/>
              <a:t> </a:t>
            </a:r>
            <a:r>
              <a:rPr lang="de-DE" dirty="0"/>
              <a:t>(Richtig: Da ändert sich </a:t>
            </a:r>
            <a:r>
              <a:rPr lang="de-DE" dirty="0" err="1"/>
              <a:t>nüscht</a:t>
            </a:r>
            <a:r>
              <a:rPr lang="de-DE" dirty="0"/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Diese 6 muss man lernen und sie im Text erkennen, dann muss man nicht zu jedem Verb die Stammformen lernen!</a:t>
            </a:r>
          </a:p>
          <a:p>
            <a:pPr marL="0" indent="0" algn="r">
              <a:buNone/>
            </a:pPr>
            <a:r>
              <a:rPr lang="de-DE" dirty="0"/>
              <a:t>… und 600 </a:t>
            </a:r>
            <a:r>
              <a:rPr lang="de-DE"/>
              <a:t>anderen Studis gefiel das!</a:t>
            </a:r>
            <a:endParaRPr lang="de-DE" dirty="0"/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30976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 dirty="0">
                <a:solidFill>
                  <a:srgbClr val="FFFFFF"/>
                </a:solidFill>
              </a:rPr>
              <a:t>Wie baue ich </a:t>
            </a:r>
            <a:r>
              <a:rPr lang="de-DE" sz="5600">
                <a:solidFill>
                  <a:srgbClr val="FFFFFF"/>
                </a:solidFill>
              </a:rPr>
              <a:t>einen „Perfekt“-Stamm?</a:t>
            </a:r>
            <a:endParaRPr lang="de-DE" sz="5600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Ohne Schummel-Software</a:t>
            </a:r>
          </a:p>
        </p:txBody>
      </p:sp>
    </p:spTree>
    <p:extLst>
      <p:ext uri="{BB962C8B-B14F-4D97-AF65-F5344CB8AC3E}">
        <p14:creationId xmlns:p14="http://schemas.microsoft.com/office/powerpoint/2010/main" val="23823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BD66FF-A3B5-401A-BF8B-E8E073792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sz="5600" dirty="0">
                <a:solidFill>
                  <a:srgbClr val="FFFFFF"/>
                </a:solidFill>
              </a:rPr>
              <a:t>Und: Wofür?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4AA7F9-F3E7-40C8-B429-C10C0F1DA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4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652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</p:txBody>
      </p:sp>
    </p:spTree>
    <p:extLst>
      <p:ext uri="{BB962C8B-B14F-4D97-AF65-F5344CB8AC3E}">
        <p14:creationId xmlns:p14="http://schemas.microsoft.com/office/powerpoint/2010/main" val="417766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4287-D6E5-4923-9AE3-7AB45919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dient ein Perfekt-Stamm?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6986-BF02-4DCE-A480-ACAFA5406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Damit bildet man alle aktiven Formen der unteren Tabellenhälfte.</a:t>
            </a:r>
          </a:p>
          <a:p>
            <a:r>
              <a:rPr lang="de-DE" dirty="0"/>
              <a:t>Daran hängt man dann die spezifischen Endungen von unten.</a:t>
            </a:r>
          </a:p>
        </p:txBody>
      </p:sp>
    </p:spTree>
    <p:extLst>
      <p:ext uri="{BB962C8B-B14F-4D97-AF65-F5344CB8AC3E}">
        <p14:creationId xmlns:p14="http://schemas.microsoft.com/office/powerpoint/2010/main" val="308408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2454</Words>
  <Application>Microsoft Office PowerPoint</Application>
  <PresentationFormat>Breitbild</PresentationFormat>
  <Paragraphs>354</Paragraphs>
  <Slides>48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Symbol</vt:lpstr>
      <vt:lpstr>Wingdings</vt:lpstr>
      <vt:lpstr>Office</vt:lpstr>
      <vt:lpstr>„Das Leben ist nur im SUV zu ertragen.“</vt:lpstr>
      <vt:lpstr>„Das Leben ist nur im SUV zu ertragen.“</vt:lpstr>
      <vt:lpstr>Oder:</vt:lpstr>
      <vt:lpstr>Wie baue ich einen „Perfekt“-Stamm?</vt:lpstr>
      <vt:lpstr>Wie baue ich einen „Perfekt“-Stamm?</vt:lpstr>
      <vt:lpstr>Und: Wofür?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Wofür dient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  <vt:lpstr>Wie bastelt sich ein Perfekt-Stamm?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„Das Leben ist nur im SUV zu ertragen.“</dc:title>
  <dc:creator>martin.mueller-wetzel</dc:creator>
  <cp:lastModifiedBy>martin.mueller-wetzel</cp:lastModifiedBy>
  <cp:revision>15</cp:revision>
  <dcterms:created xsi:type="dcterms:W3CDTF">2020-06-12T18:02:09Z</dcterms:created>
  <dcterms:modified xsi:type="dcterms:W3CDTF">2020-06-14T17:55:35Z</dcterms:modified>
</cp:coreProperties>
</file>