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59" r:id="rId15"/>
    <p:sldId id="270" r:id="rId16"/>
    <p:sldId id="271" r:id="rId17"/>
    <p:sldId id="272" r:id="rId18"/>
    <p:sldId id="273" r:id="rId19"/>
    <p:sldId id="274" r:id="rId20"/>
    <p:sldId id="275" r:id="rId21"/>
    <p:sldId id="300" r:id="rId22"/>
    <p:sldId id="299" r:id="rId23"/>
    <p:sldId id="281" r:id="rId24"/>
    <p:sldId id="276" r:id="rId25"/>
    <p:sldId id="288" r:id="rId26"/>
    <p:sldId id="282" r:id="rId27"/>
    <p:sldId id="283" r:id="rId28"/>
    <p:sldId id="284" r:id="rId29"/>
    <p:sldId id="285" r:id="rId30"/>
    <p:sldId id="286" r:id="rId31"/>
    <p:sldId id="287" r:id="rId32"/>
    <p:sldId id="290" r:id="rId33"/>
    <p:sldId id="291" r:id="rId34"/>
    <p:sldId id="293" r:id="rId35"/>
    <p:sldId id="292" r:id="rId36"/>
    <p:sldId id="294" r:id="rId37"/>
    <p:sldId id="295" r:id="rId38"/>
    <p:sldId id="296" r:id="rId39"/>
    <p:sldId id="297" r:id="rId40"/>
    <p:sldId id="298" r:id="rId4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F37571-4307-4D4B-BDA7-8108F0195B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2784B70-0318-40C1-9AE2-EAA0479B4F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0B0B290-28B7-4745-A1C7-561023BC1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8888-95C5-4FCE-9300-3AC3480D4145}" type="datetimeFigureOut">
              <a:rPr lang="de-DE" smtClean="0"/>
              <a:t>20.06.2020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AD1ED5-92AC-41BF-A154-0248F5313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CD45F7-F3B9-43C7-8F05-9635E9021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7B2A5-E1ED-43AE-B496-187F8663CC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2634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9A12E1-63B6-432C-BFAA-7C79CE93A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B417959-C53A-4FCB-9DB8-944467ED1B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309CEBC-8975-4753-A703-6D65AB397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8888-95C5-4FCE-9300-3AC3480D4145}" type="datetimeFigureOut">
              <a:rPr lang="de-DE" smtClean="0"/>
              <a:t>20.06.2020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313640-C76E-40EA-9883-F10551502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685646-4D2E-4AAA-B98D-4F0A96BD8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7B2A5-E1ED-43AE-B496-187F8663CC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8583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13CA431-AE2E-427D-A314-066A091014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6EBAC96-B09B-46EC-AE16-8BB121B7B9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AD8CC28-8284-4833-8B93-2C514786E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8888-95C5-4FCE-9300-3AC3480D4145}" type="datetimeFigureOut">
              <a:rPr lang="de-DE" smtClean="0"/>
              <a:t>20.06.2020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D972B82-6BCE-44C6-AB11-A46870845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3B43FED-4A9F-41C3-8E59-F5853E84B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7B2A5-E1ED-43AE-B496-187F8663CC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7300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3DB9CA-4D57-49E7-816E-0B6945B23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412C39-14DC-4F71-A0C3-03C00EE70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39113D-2FEC-44E6-A3E7-04C9ED4F9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8888-95C5-4FCE-9300-3AC3480D4145}" type="datetimeFigureOut">
              <a:rPr lang="de-DE" smtClean="0"/>
              <a:t>20.06.2020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125387D-BA58-428C-8069-034E16AFA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C84ADC0-9F22-4459-9267-853E69A2A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7B2A5-E1ED-43AE-B496-187F8663CC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6406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583594-DAE8-46DC-80B0-92132066E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FEA41BF-F34A-4E57-AD82-BE3E773865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6603C7-A405-4B99-A8D4-83F3B8FA4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8888-95C5-4FCE-9300-3AC3480D4145}" type="datetimeFigureOut">
              <a:rPr lang="de-DE" smtClean="0"/>
              <a:t>20.06.2020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1545FA6-60C0-4B9E-8752-D7E972B4D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841562-DD70-4799-980C-B73E0D025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7B2A5-E1ED-43AE-B496-187F8663CC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1095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E8B954-FEF4-4399-BF7B-C9B2F5B65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2346F55-1B3B-4A6E-BB1E-EBA054378B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CEAEF80-2590-4340-BBA6-C9B392F590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966223A-C6CD-4A7D-B68D-32A95F19F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8888-95C5-4FCE-9300-3AC3480D4145}" type="datetimeFigureOut">
              <a:rPr lang="de-DE" smtClean="0"/>
              <a:t>20.06.2020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1A428AF-B2A7-4894-8FEC-D2485AA05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F09C5CE-1B00-49CC-9B8B-9A60743FB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7B2A5-E1ED-43AE-B496-187F8663CC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205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5E613A-B730-4E79-8B0E-C9C7BA65F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D44352A-EF67-4AE3-B456-6AD63E7D9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831B0B3-B83F-4B40-AB2C-C5B7F9A933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52949AA-4F97-43AB-8929-6F2D872F91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CF7E74C-49E1-4503-8463-5B582DD2A4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3EFD41D-F1B0-4647-8B55-E1BF3C1CF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8888-95C5-4FCE-9300-3AC3480D4145}" type="datetimeFigureOut">
              <a:rPr lang="de-DE" smtClean="0"/>
              <a:t>20.06.2020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DA03EF1-D270-4BB2-9C3A-4AF92F17B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CFD6156-4FB1-4F42-A4D8-9C7F9A345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7B2A5-E1ED-43AE-B496-187F8663CC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7862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8CDC8B-758F-4282-9838-29EB2A678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498CD60-CA4D-43B0-BC1B-B1F4B4FA0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8888-95C5-4FCE-9300-3AC3480D4145}" type="datetimeFigureOut">
              <a:rPr lang="de-DE" smtClean="0"/>
              <a:t>20.06.2020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24C5023-1C1C-45B1-9721-E0776D377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D9B8554-A16A-4A4C-9056-91F0D0192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7B2A5-E1ED-43AE-B496-187F8663CC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4874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382A8B9-B662-4D41-BC7C-D47FBBA46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8888-95C5-4FCE-9300-3AC3480D4145}" type="datetimeFigureOut">
              <a:rPr lang="de-DE" smtClean="0"/>
              <a:t>20.06.2020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9354685-87D4-4388-8A10-2B3A0FD03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AE5B035-92EF-45B8-9673-0227676AE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7B2A5-E1ED-43AE-B496-187F8663CC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3763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AF8E31-BFD4-444F-96EB-90AF46B23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F8F34B9-FED7-487F-A692-7D6B7077F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6AD7D66-05AC-43E6-8E6D-17D48E26A6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D7B8EA1-9A39-4E68-B4D2-A7062AE40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8888-95C5-4FCE-9300-3AC3480D4145}" type="datetimeFigureOut">
              <a:rPr lang="de-DE" smtClean="0"/>
              <a:t>20.06.2020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1093793-59EF-44F9-BD39-9949D3F3D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A858D17-4D6C-4164-ABA3-A99E65AB6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7B2A5-E1ED-43AE-B496-187F8663CC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020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32729E-241F-4A09-B9D8-D117B30AC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A99191F-634A-4CC0-8466-5DC166E682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6D78746-1F51-4945-9611-F71CFF37B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C54BCD1-FC82-4CE4-BFDF-E6DC36C3C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8888-95C5-4FCE-9300-3AC3480D4145}" type="datetimeFigureOut">
              <a:rPr lang="de-DE" smtClean="0"/>
              <a:t>20.06.2020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0599E07-17B2-465B-A8F4-2D3ED58F4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4F809D9-9CA6-43A9-B892-C0CFF04B5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7B2A5-E1ED-43AE-B496-187F8663CC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7202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C24B384-4AAE-46AE-83B8-0270E5437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A72DA7E-8FE0-49C7-8468-0321858E55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55C1AF8-DBAE-4246-B742-8AC63036D6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48888-95C5-4FCE-9300-3AC3480D4145}" type="datetimeFigureOut">
              <a:rPr lang="de-DE" smtClean="0"/>
              <a:t>20.06.2020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4201FC-BA8A-48E9-B639-FF5DE51193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9B2BCDE-B690-42E8-BE6E-5E41D0DF54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7B2A5-E1ED-43AE-B496-187F8663CC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8562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CE82CE-F371-42AC-9DFF-863F7308B3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Die Umschreibungen</a:t>
            </a:r>
            <a:br>
              <a:rPr lang="de-DE" dirty="0"/>
            </a:br>
            <a:r>
              <a:rPr lang="de-DE" dirty="0"/>
              <a:t>des Perfekt-Passiv-Systems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BFB18F-0124-4331-9203-C98001A5E4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0897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CE82CE-F371-42AC-9DFF-863F7308B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r>
              <a:rPr lang="de-DE" sz="4000" dirty="0"/>
              <a:t>Das Perfekt-Passiv-System: PPP + Form von </a:t>
            </a:r>
            <a:r>
              <a:rPr lang="de-DE" sz="4000" i="1" dirty="0"/>
              <a:t>esse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BFB18F-0124-4331-9203-C98001A5E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/>
              <a:t>Vergleichbar im Deutschen: „war gebraten worden“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/>
              <a:t>    „war“			3. </a:t>
            </a:r>
            <a:r>
              <a:rPr lang="de-DE" sz="3200" dirty="0" err="1"/>
              <a:t>Sg</a:t>
            </a:r>
            <a:r>
              <a:rPr lang="de-DE" sz="3200" dirty="0"/>
              <a:t>. </a:t>
            </a:r>
            <a:r>
              <a:rPr lang="de-DE" sz="3200" dirty="0" err="1"/>
              <a:t>Ind</a:t>
            </a:r>
            <a:r>
              <a:rPr lang="de-DE" sz="3200" dirty="0"/>
              <a:t>. </a:t>
            </a:r>
            <a:r>
              <a:rPr lang="de-DE" sz="3200" dirty="0" err="1"/>
              <a:t>Prät</a:t>
            </a:r>
            <a:r>
              <a:rPr lang="de-DE" sz="3200" dirty="0"/>
              <a:t>. Akt.		„sein“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/>
              <a:t>+  „gebraten“		Partizip 2 				„braten“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/>
              <a:t>+  „worden“			</a:t>
            </a:r>
          </a:p>
        </p:txBody>
      </p:sp>
    </p:spTree>
    <p:extLst>
      <p:ext uri="{BB962C8B-B14F-4D97-AF65-F5344CB8AC3E}">
        <p14:creationId xmlns:p14="http://schemas.microsoft.com/office/powerpoint/2010/main" val="1851780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CE82CE-F371-42AC-9DFF-863F7308B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r>
              <a:rPr lang="de-DE" sz="4000" dirty="0"/>
              <a:t>Das Perfekt-Passiv-System: PPP + Form von </a:t>
            </a:r>
            <a:r>
              <a:rPr lang="de-DE" sz="4000" i="1" dirty="0"/>
              <a:t>esse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BFB18F-0124-4331-9203-C98001A5E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/>
              <a:t>Vergleichbar im Deutschen: „war gebraten worden“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/>
              <a:t>    „war“			3. </a:t>
            </a:r>
            <a:r>
              <a:rPr lang="de-DE" sz="3200" dirty="0" err="1"/>
              <a:t>Sg</a:t>
            </a:r>
            <a:r>
              <a:rPr lang="de-DE" sz="3200" dirty="0"/>
              <a:t>. </a:t>
            </a:r>
            <a:r>
              <a:rPr lang="de-DE" sz="3200" dirty="0" err="1"/>
              <a:t>Ind</a:t>
            </a:r>
            <a:r>
              <a:rPr lang="de-DE" sz="3200" dirty="0"/>
              <a:t>. </a:t>
            </a:r>
            <a:r>
              <a:rPr lang="de-DE" sz="3200" dirty="0" err="1"/>
              <a:t>Prät</a:t>
            </a:r>
            <a:r>
              <a:rPr lang="de-DE" sz="3200" dirty="0"/>
              <a:t>. Akt.		„sein“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/>
              <a:t>+  „gebraten“		Partizip 2 				„braten“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/>
              <a:t>+  „worden“		Partizip 2				„werden“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11738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CE82CE-F371-42AC-9DFF-863F7308B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r>
              <a:rPr lang="de-DE" sz="4000" dirty="0"/>
              <a:t>Das Perfekt-Passiv-System: PPP + Form von </a:t>
            </a:r>
            <a:r>
              <a:rPr lang="de-DE" sz="4000" i="1" dirty="0"/>
              <a:t>esse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BFB18F-0124-4331-9203-C98001A5E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/>
              <a:t>Vergleichbar im Deutschen: „war gebraten worden“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/>
              <a:t>    „war“			3. </a:t>
            </a:r>
            <a:r>
              <a:rPr lang="de-DE" sz="3200" dirty="0" err="1"/>
              <a:t>Sg</a:t>
            </a:r>
            <a:r>
              <a:rPr lang="de-DE" sz="3200" dirty="0"/>
              <a:t>. </a:t>
            </a:r>
            <a:r>
              <a:rPr lang="de-DE" sz="3200" dirty="0" err="1"/>
              <a:t>Ind</a:t>
            </a:r>
            <a:r>
              <a:rPr lang="de-DE" sz="3200" dirty="0"/>
              <a:t>. </a:t>
            </a:r>
            <a:r>
              <a:rPr lang="de-DE" sz="3200" dirty="0" err="1"/>
              <a:t>Prät</a:t>
            </a:r>
            <a:r>
              <a:rPr lang="de-DE" sz="3200" dirty="0"/>
              <a:t>. Akt.		„sein“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/>
              <a:t>+  „gebraten“		Partizip 2 				„braten“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u="sng" dirty="0"/>
              <a:t>+  „worden“		Partizip 2				„werden“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/>
              <a:t>=  „war gebr. worden“		</a:t>
            </a:r>
          </a:p>
        </p:txBody>
      </p:sp>
    </p:spTree>
    <p:extLst>
      <p:ext uri="{BB962C8B-B14F-4D97-AF65-F5344CB8AC3E}">
        <p14:creationId xmlns:p14="http://schemas.microsoft.com/office/powerpoint/2010/main" val="1360520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CE82CE-F371-42AC-9DFF-863F7308B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r>
              <a:rPr lang="de-DE" sz="4000" dirty="0"/>
              <a:t>Das Perfekt-Passiv-System: PPP + Form von </a:t>
            </a:r>
            <a:r>
              <a:rPr lang="de-DE" sz="4000" i="1" dirty="0"/>
              <a:t>esse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BFB18F-0124-4331-9203-C98001A5E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/>
              <a:t>Vergleichbar im Deutschen: „war gebraten worden“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/>
              <a:t>    „war“			3. </a:t>
            </a:r>
            <a:r>
              <a:rPr lang="de-DE" sz="3200" dirty="0" err="1"/>
              <a:t>Sg</a:t>
            </a:r>
            <a:r>
              <a:rPr lang="de-DE" sz="3200" dirty="0"/>
              <a:t>. </a:t>
            </a:r>
            <a:r>
              <a:rPr lang="de-DE" sz="3200" dirty="0" err="1"/>
              <a:t>Ind</a:t>
            </a:r>
            <a:r>
              <a:rPr lang="de-DE" sz="3200" dirty="0"/>
              <a:t>. </a:t>
            </a:r>
            <a:r>
              <a:rPr lang="de-DE" sz="3200" dirty="0" err="1"/>
              <a:t>Prät</a:t>
            </a:r>
            <a:r>
              <a:rPr lang="de-DE" sz="3200" dirty="0"/>
              <a:t>. Akt.		„sein“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/>
              <a:t>+  „gebraten“		Partizip 2 				„braten“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u="sng" dirty="0"/>
              <a:t>+  „worden“		Partizip 2				„werden“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/>
              <a:t>=  „war gebr. worden“	3. </a:t>
            </a:r>
            <a:r>
              <a:rPr lang="de-DE" sz="3200" dirty="0" err="1"/>
              <a:t>Sg</a:t>
            </a:r>
            <a:r>
              <a:rPr lang="de-DE" sz="3200" dirty="0"/>
              <a:t>. </a:t>
            </a:r>
            <a:r>
              <a:rPr lang="de-DE" sz="3200" dirty="0" err="1"/>
              <a:t>Ind</a:t>
            </a:r>
            <a:r>
              <a:rPr lang="de-DE" sz="3200" dirty="0"/>
              <a:t>. </a:t>
            </a:r>
            <a:r>
              <a:rPr lang="de-DE" sz="3200" dirty="0" err="1"/>
              <a:t>Plqpf</a:t>
            </a:r>
            <a:r>
              <a:rPr lang="de-DE" sz="3200" dirty="0"/>
              <a:t>. </a:t>
            </a:r>
            <a:r>
              <a:rPr lang="de-DE" sz="3200" dirty="0" err="1"/>
              <a:t>Vorg</a:t>
            </a:r>
            <a:r>
              <a:rPr lang="de-DE" sz="3200" dirty="0"/>
              <a:t>. Pass.	„braten“	</a:t>
            </a:r>
          </a:p>
        </p:txBody>
      </p:sp>
    </p:spTree>
    <p:extLst>
      <p:ext uri="{BB962C8B-B14F-4D97-AF65-F5344CB8AC3E}">
        <p14:creationId xmlns:p14="http://schemas.microsoft.com/office/powerpoint/2010/main" val="13318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CE82CE-F371-42AC-9DFF-863F7308B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r>
              <a:rPr lang="de-DE" sz="4000" dirty="0"/>
              <a:t>Das Perfekt-Passiv-System: PPP + Form von </a:t>
            </a:r>
            <a:r>
              <a:rPr lang="de-DE" sz="4000" i="1" dirty="0"/>
              <a:t>esse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BFB18F-0124-4331-9203-C98001A5E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b="1" dirty="0"/>
              <a:t>PPP			Form von </a:t>
            </a:r>
            <a:r>
              <a:rPr lang="de-DE" sz="3200" b="1" i="1" dirty="0"/>
              <a:t>esse</a:t>
            </a:r>
            <a:r>
              <a:rPr lang="de-DE" sz="3200" b="1" dirty="0"/>
              <a:t>		Form der Tabelle</a:t>
            </a:r>
          </a:p>
        </p:txBody>
      </p:sp>
    </p:spTree>
    <p:extLst>
      <p:ext uri="{BB962C8B-B14F-4D97-AF65-F5344CB8AC3E}">
        <p14:creationId xmlns:p14="http://schemas.microsoft.com/office/powerpoint/2010/main" val="256769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CE82CE-F371-42AC-9DFF-863F7308B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r>
              <a:rPr lang="de-DE" sz="4000" dirty="0"/>
              <a:t>Das Perfekt-Passiv-System: PPP + Form von </a:t>
            </a:r>
            <a:r>
              <a:rPr lang="de-DE" sz="4000" i="1" dirty="0"/>
              <a:t>esse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BFB18F-0124-4331-9203-C98001A5E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b="1" dirty="0">
                <a:solidFill>
                  <a:schemeClr val="bg2">
                    <a:lumMod val="90000"/>
                  </a:schemeClr>
                </a:solidFill>
              </a:rPr>
              <a:t>PPP</a:t>
            </a:r>
            <a:r>
              <a:rPr lang="de-DE" sz="3200" b="1" dirty="0"/>
              <a:t>			Form von </a:t>
            </a:r>
            <a:r>
              <a:rPr lang="de-DE" sz="3200" b="1" i="1" dirty="0"/>
              <a:t>esse</a:t>
            </a:r>
            <a:r>
              <a:rPr lang="de-DE" sz="3200" b="1" dirty="0"/>
              <a:t>		</a:t>
            </a:r>
            <a:r>
              <a:rPr lang="de-DE" sz="3200" b="1" dirty="0">
                <a:solidFill>
                  <a:schemeClr val="bg2">
                    <a:lumMod val="90000"/>
                  </a:schemeClr>
                </a:solidFill>
              </a:rPr>
              <a:t>Form der Tabelle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/>
              <a:t>			</a:t>
            </a:r>
            <a:r>
              <a:rPr lang="de-DE" sz="3200" i="1" dirty="0" err="1"/>
              <a:t>est</a:t>
            </a:r>
            <a:r>
              <a:rPr lang="de-DE" sz="3200" i="1" dirty="0"/>
              <a:t> 	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34227503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CE82CE-F371-42AC-9DFF-863F7308B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r>
              <a:rPr lang="de-DE" sz="4000" dirty="0"/>
              <a:t>Das Perfekt-Passiv-System: PPP + Form von </a:t>
            </a:r>
            <a:r>
              <a:rPr lang="de-DE" sz="4000" i="1" dirty="0"/>
              <a:t>esse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BFB18F-0124-4331-9203-C98001A5E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b="1" dirty="0">
                <a:solidFill>
                  <a:schemeClr val="bg2">
                    <a:lumMod val="90000"/>
                  </a:schemeClr>
                </a:solidFill>
              </a:rPr>
              <a:t>PPP</a:t>
            </a:r>
            <a:r>
              <a:rPr lang="de-DE" sz="3200" b="1" dirty="0"/>
              <a:t>			Form von </a:t>
            </a:r>
            <a:r>
              <a:rPr lang="de-DE" sz="3200" b="1" i="1" dirty="0"/>
              <a:t>esse</a:t>
            </a:r>
            <a:r>
              <a:rPr lang="de-DE" sz="3200" b="1" dirty="0"/>
              <a:t>		</a:t>
            </a:r>
            <a:r>
              <a:rPr lang="de-DE" sz="3200" b="1" dirty="0">
                <a:solidFill>
                  <a:schemeClr val="bg2">
                    <a:lumMod val="90000"/>
                  </a:schemeClr>
                </a:solidFill>
              </a:rPr>
              <a:t>Form der Tabelle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/>
              <a:t>			</a:t>
            </a:r>
            <a:r>
              <a:rPr lang="de-DE" sz="3200" i="1" dirty="0" err="1"/>
              <a:t>est</a:t>
            </a:r>
            <a:r>
              <a:rPr lang="de-DE" sz="3200" i="1" dirty="0"/>
              <a:t> 	</a:t>
            </a:r>
            <a:r>
              <a:rPr lang="de-DE" sz="3200" dirty="0" err="1"/>
              <a:t>Ind</a:t>
            </a:r>
            <a:r>
              <a:rPr lang="de-DE" sz="3200" dirty="0"/>
              <a:t>. 	</a:t>
            </a:r>
            <a:r>
              <a:rPr lang="de-DE" sz="3200" dirty="0" err="1"/>
              <a:t>Präs</a:t>
            </a:r>
            <a:r>
              <a:rPr lang="de-DE" sz="3200" dirty="0"/>
              <a:t>. Akt.	</a:t>
            </a:r>
          </a:p>
        </p:txBody>
      </p:sp>
    </p:spTree>
    <p:extLst>
      <p:ext uri="{BB962C8B-B14F-4D97-AF65-F5344CB8AC3E}">
        <p14:creationId xmlns:p14="http://schemas.microsoft.com/office/powerpoint/2010/main" val="12964859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CE82CE-F371-42AC-9DFF-863F7308B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r>
              <a:rPr lang="de-DE" sz="4000" dirty="0"/>
              <a:t>Das Perfekt-Passiv-System: PPP + Form von </a:t>
            </a:r>
            <a:r>
              <a:rPr lang="de-DE" sz="4000" i="1" dirty="0"/>
              <a:t>esse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BFB18F-0124-4331-9203-C98001A5E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b="1" dirty="0">
                <a:solidFill>
                  <a:schemeClr val="bg2">
                    <a:lumMod val="90000"/>
                  </a:schemeClr>
                </a:solidFill>
              </a:rPr>
              <a:t>PPP</a:t>
            </a:r>
            <a:r>
              <a:rPr lang="de-DE" sz="3200" b="1" dirty="0"/>
              <a:t>			Form von </a:t>
            </a:r>
            <a:r>
              <a:rPr lang="de-DE" sz="3200" b="1" i="1" dirty="0"/>
              <a:t>esse</a:t>
            </a:r>
            <a:r>
              <a:rPr lang="de-DE" sz="3200" b="1" dirty="0"/>
              <a:t>		</a:t>
            </a:r>
            <a:r>
              <a:rPr lang="de-DE" sz="3200" b="1" dirty="0">
                <a:solidFill>
                  <a:schemeClr val="bg2">
                    <a:lumMod val="90000"/>
                  </a:schemeClr>
                </a:solidFill>
              </a:rPr>
              <a:t>Form der Tabelle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/>
              <a:t>			</a:t>
            </a:r>
            <a:r>
              <a:rPr lang="de-DE" sz="3200" i="1" dirty="0" err="1"/>
              <a:t>est</a:t>
            </a:r>
            <a:r>
              <a:rPr lang="de-DE" sz="3200" i="1" dirty="0"/>
              <a:t> 	</a:t>
            </a:r>
            <a:r>
              <a:rPr lang="de-DE" sz="3200" dirty="0" err="1"/>
              <a:t>Ind</a:t>
            </a:r>
            <a:r>
              <a:rPr lang="de-DE" sz="3200" dirty="0"/>
              <a:t>. 	</a:t>
            </a:r>
            <a:r>
              <a:rPr lang="de-DE" sz="3200" dirty="0" err="1"/>
              <a:t>Präs</a:t>
            </a:r>
            <a:r>
              <a:rPr lang="de-DE" sz="3200" dirty="0"/>
              <a:t>. Akt.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/>
              <a:t>			</a:t>
            </a:r>
            <a:r>
              <a:rPr lang="de-DE" sz="3200" i="1" dirty="0" err="1"/>
              <a:t>sit</a:t>
            </a:r>
            <a:r>
              <a:rPr lang="de-DE" sz="3200" i="1" dirty="0"/>
              <a:t> 	</a:t>
            </a:r>
            <a:r>
              <a:rPr lang="de-DE" sz="3200" dirty="0"/>
              <a:t>Konj.	</a:t>
            </a:r>
            <a:r>
              <a:rPr lang="de-DE" sz="3200" dirty="0" err="1"/>
              <a:t>Präs</a:t>
            </a:r>
            <a:r>
              <a:rPr lang="de-DE" sz="3200" dirty="0"/>
              <a:t>. Akt.	</a:t>
            </a:r>
          </a:p>
        </p:txBody>
      </p:sp>
    </p:spTree>
    <p:extLst>
      <p:ext uri="{BB962C8B-B14F-4D97-AF65-F5344CB8AC3E}">
        <p14:creationId xmlns:p14="http://schemas.microsoft.com/office/powerpoint/2010/main" val="8531773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CE82CE-F371-42AC-9DFF-863F7308B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r>
              <a:rPr lang="de-DE" sz="4000" dirty="0"/>
              <a:t>Das Perfekt-Passiv-System: PPP + Form von </a:t>
            </a:r>
            <a:r>
              <a:rPr lang="de-DE" sz="4000" i="1" dirty="0"/>
              <a:t>esse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BFB18F-0124-4331-9203-C98001A5E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b="1" dirty="0">
                <a:solidFill>
                  <a:schemeClr val="bg2">
                    <a:lumMod val="90000"/>
                  </a:schemeClr>
                </a:solidFill>
              </a:rPr>
              <a:t>PPP</a:t>
            </a:r>
            <a:r>
              <a:rPr lang="de-DE" sz="3200" b="1" dirty="0"/>
              <a:t>			Form von </a:t>
            </a:r>
            <a:r>
              <a:rPr lang="de-DE" sz="3200" b="1" i="1" dirty="0"/>
              <a:t>esse</a:t>
            </a:r>
            <a:r>
              <a:rPr lang="de-DE" sz="3200" b="1" dirty="0"/>
              <a:t>		</a:t>
            </a:r>
            <a:r>
              <a:rPr lang="de-DE" sz="3200" b="1" dirty="0">
                <a:solidFill>
                  <a:schemeClr val="bg2">
                    <a:lumMod val="90000"/>
                  </a:schemeClr>
                </a:solidFill>
              </a:rPr>
              <a:t>Form der Tabelle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/>
              <a:t>			</a:t>
            </a:r>
            <a:r>
              <a:rPr lang="de-DE" sz="3200" i="1" dirty="0" err="1"/>
              <a:t>est</a:t>
            </a:r>
            <a:r>
              <a:rPr lang="de-DE" sz="3200" i="1" dirty="0"/>
              <a:t> 	</a:t>
            </a:r>
            <a:r>
              <a:rPr lang="de-DE" sz="3200" dirty="0" err="1"/>
              <a:t>Ind</a:t>
            </a:r>
            <a:r>
              <a:rPr lang="de-DE" sz="3200" dirty="0"/>
              <a:t>. 	</a:t>
            </a:r>
            <a:r>
              <a:rPr lang="de-DE" sz="3200" dirty="0" err="1"/>
              <a:t>Präs</a:t>
            </a:r>
            <a:r>
              <a:rPr lang="de-DE" sz="3200" dirty="0"/>
              <a:t>. Akt.	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/>
              <a:t>			</a:t>
            </a:r>
            <a:r>
              <a:rPr lang="de-DE" sz="3200" i="1" dirty="0" err="1"/>
              <a:t>sit</a:t>
            </a:r>
            <a:r>
              <a:rPr lang="de-DE" sz="3200" i="1" dirty="0"/>
              <a:t> 	</a:t>
            </a:r>
            <a:r>
              <a:rPr lang="de-DE" sz="3200" dirty="0"/>
              <a:t>Konj.	</a:t>
            </a:r>
            <a:r>
              <a:rPr lang="de-DE" sz="3200" dirty="0" err="1"/>
              <a:t>Präs</a:t>
            </a:r>
            <a:r>
              <a:rPr lang="de-DE" sz="3200" dirty="0"/>
              <a:t>. Akt.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/>
              <a:t>		 	erat 	</a:t>
            </a:r>
            <a:r>
              <a:rPr lang="de-DE" sz="3200" dirty="0" err="1"/>
              <a:t>Ind</a:t>
            </a:r>
            <a:r>
              <a:rPr lang="de-DE" sz="3200" dirty="0"/>
              <a:t>. 	</a:t>
            </a:r>
            <a:r>
              <a:rPr lang="de-DE" sz="3200" dirty="0" err="1"/>
              <a:t>Impf</a:t>
            </a:r>
            <a:r>
              <a:rPr lang="de-DE" sz="3200" dirty="0"/>
              <a:t>. Akt.	</a:t>
            </a:r>
          </a:p>
        </p:txBody>
      </p:sp>
    </p:spTree>
    <p:extLst>
      <p:ext uri="{BB962C8B-B14F-4D97-AF65-F5344CB8AC3E}">
        <p14:creationId xmlns:p14="http://schemas.microsoft.com/office/powerpoint/2010/main" val="25810281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CE82CE-F371-42AC-9DFF-863F7308B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r>
              <a:rPr lang="de-DE" sz="4000" dirty="0"/>
              <a:t>Das Perfekt-Passiv-System: PPP + Form von </a:t>
            </a:r>
            <a:r>
              <a:rPr lang="de-DE" sz="4000" i="1" dirty="0"/>
              <a:t>esse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BFB18F-0124-4331-9203-C98001A5E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b="1" dirty="0">
                <a:solidFill>
                  <a:schemeClr val="bg2">
                    <a:lumMod val="90000"/>
                  </a:schemeClr>
                </a:solidFill>
              </a:rPr>
              <a:t>PPP</a:t>
            </a:r>
            <a:r>
              <a:rPr lang="de-DE" sz="3200" b="1" dirty="0"/>
              <a:t>			Form von </a:t>
            </a:r>
            <a:r>
              <a:rPr lang="de-DE" sz="3200" b="1" i="1" dirty="0"/>
              <a:t>esse</a:t>
            </a:r>
            <a:r>
              <a:rPr lang="de-DE" sz="3200" b="1" dirty="0"/>
              <a:t>		</a:t>
            </a:r>
            <a:r>
              <a:rPr lang="de-DE" sz="3200" b="1" dirty="0">
                <a:solidFill>
                  <a:schemeClr val="bg2">
                    <a:lumMod val="90000"/>
                  </a:schemeClr>
                </a:solidFill>
              </a:rPr>
              <a:t>Form der Tabelle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/>
              <a:t>			</a:t>
            </a:r>
            <a:r>
              <a:rPr lang="de-DE" sz="3200" i="1" dirty="0" err="1"/>
              <a:t>est</a:t>
            </a:r>
            <a:r>
              <a:rPr lang="de-DE" sz="3200" i="1" dirty="0"/>
              <a:t> 	</a:t>
            </a:r>
            <a:r>
              <a:rPr lang="de-DE" sz="3200" dirty="0" err="1"/>
              <a:t>Ind</a:t>
            </a:r>
            <a:r>
              <a:rPr lang="de-DE" sz="3200" dirty="0"/>
              <a:t>. 	</a:t>
            </a:r>
            <a:r>
              <a:rPr lang="de-DE" sz="3200" dirty="0" err="1"/>
              <a:t>Präs</a:t>
            </a:r>
            <a:r>
              <a:rPr lang="de-DE" sz="3200" dirty="0"/>
              <a:t>. Akt.	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/>
              <a:t>		 	</a:t>
            </a:r>
            <a:r>
              <a:rPr lang="de-DE" sz="3200" i="1" dirty="0" err="1"/>
              <a:t>sit</a:t>
            </a:r>
            <a:r>
              <a:rPr lang="de-DE" sz="3200" i="1" dirty="0"/>
              <a:t> 	</a:t>
            </a:r>
            <a:r>
              <a:rPr lang="de-DE" sz="3200" dirty="0"/>
              <a:t>Konj.	</a:t>
            </a:r>
            <a:r>
              <a:rPr lang="de-DE" sz="3200" dirty="0" err="1"/>
              <a:t>Präs</a:t>
            </a:r>
            <a:r>
              <a:rPr lang="de-DE" sz="3200" dirty="0"/>
              <a:t>. Akt.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/>
              <a:t>		 	erat 	</a:t>
            </a:r>
            <a:r>
              <a:rPr lang="de-DE" sz="3200" dirty="0" err="1"/>
              <a:t>Ind</a:t>
            </a:r>
            <a:r>
              <a:rPr lang="de-DE" sz="3200" dirty="0"/>
              <a:t>. 	</a:t>
            </a:r>
            <a:r>
              <a:rPr lang="de-DE" sz="3200" dirty="0" err="1"/>
              <a:t>Impf</a:t>
            </a:r>
            <a:r>
              <a:rPr lang="de-DE" sz="3200" dirty="0"/>
              <a:t>. Akt.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/>
              <a:t>		 	esset	</a:t>
            </a:r>
            <a:r>
              <a:rPr lang="de-DE" sz="3200" dirty="0"/>
              <a:t>Konj.	</a:t>
            </a:r>
            <a:r>
              <a:rPr lang="de-DE" sz="3200" dirty="0" err="1"/>
              <a:t>Impf</a:t>
            </a:r>
            <a:r>
              <a:rPr lang="de-DE" sz="3200" dirty="0"/>
              <a:t>. Akt.	</a:t>
            </a:r>
          </a:p>
        </p:txBody>
      </p:sp>
    </p:spTree>
    <p:extLst>
      <p:ext uri="{BB962C8B-B14F-4D97-AF65-F5344CB8AC3E}">
        <p14:creationId xmlns:p14="http://schemas.microsoft.com/office/powerpoint/2010/main" val="1250752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CE82CE-F371-42AC-9DFF-863F7308B3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Die Umschreibungen</a:t>
            </a:r>
            <a:br>
              <a:rPr lang="de-DE" dirty="0"/>
            </a:br>
            <a:r>
              <a:rPr lang="de-DE" dirty="0"/>
              <a:t>des Perfekt-Passiv-Systems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BFB18F-0124-4331-9203-C98001A5E4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6000" dirty="0"/>
              <a:t>PPP + Form von </a:t>
            </a:r>
            <a:r>
              <a:rPr lang="de-DE" sz="6000" i="1" dirty="0"/>
              <a:t>esse</a:t>
            </a:r>
          </a:p>
        </p:txBody>
      </p:sp>
    </p:spTree>
    <p:extLst>
      <p:ext uri="{BB962C8B-B14F-4D97-AF65-F5344CB8AC3E}">
        <p14:creationId xmlns:p14="http://schemas.microsoft.com/office/powerpoint/2010/main" val="36861313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CE82CE-F371-42AC-9DFF-863F7308B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r>
              <a:rPr lang="de-DE" sz="4000" dirty="0"/>
              <a:t>Das Perfekt-Passiv-System: PPP + Form von </a:t>
            </a:r>
            <a:r>
              <a:rPr lang="de-DE" sz="4000" i="1" dirty="0"/>
              <a:t>esse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BFB18F-0124-4331-9203-C98001A5E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b="1" dirty="0">
                <a:solidFill>
                  <a:schemeClr val="bg2">
                    <a:lumMod val="90000"/>
                  </a:schemeClr>
                </a:solidFill>
              </a:rPr>
              <a:t>PPP</a:t>
            </a:r>
            <a:r>
              <a:rPr lang="de-DE" sz="3200" b="1" dirty="0"/>
              <a:t>			Form von </a:t>
            </a:r>
            <a:r>
              <a:rPr lang="de-DE" sz="3200" b="1" i="1" dirty="0"/>
              <a:t>esse</a:t>
            </a:r>
            <a:r>
              <a:rPr lang="de-DE" sz="3200" b="1" dirty="0"/>
              <a:t>		</a:t>
            </a:r>
            <a:r>
              <a:rPr lang="de-DE" sz="3200" b="1" dirty="0">
                <a:solidFill>
                  <a:schemeClr val="bg2">
                    <a:lumMod val="90000"/>
                  </a:schemeClr>
                </a:solidFill>
              </a:rPr>
              <a:t>Form der Tabelle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/>
              <a:t>			</a:t>
            </a:r>
            <a:r>
              <a:rPr lang="de-DE" sz="3200" i="1" dirty="0" err="1"/>
              <a:t>est</a:t>
            </a:r>
            <a:r>
              <a:rPr lang="de-DE" sz="3200" i="1" dirty="0"/>
              <a:t> 	</a:t>
            </a:r>
            <a:r>
              <a:rPr lang="de-DE" sz="3200" dirty="0" err="1"/>
              <a:t>Ind</a:t>
            </a:r>
            <a:r>
              <a:rPr lang="de-DE" sz="3200" dirty="0"/>
              <a:t>. 	</a:t>
            </a:r>
            <a:r>
              <a:rPr lang="de-DE" sz="3200" dirty="0" err="1"/>
              <a:t>Präs</a:t>
            </a:r>
            <a:r>
              <a:rPr lang="de-DE" sz="3200" dirty="0"/>
              <a:t>. Akt.	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/>
              <a:t>			</a:t>
            </a:r>
            <a:r>
              <a:rPr lang="de-DE" sz="3200" i="1" dirty="0" err="1"/>
              <a:t>sit</a:t>
            </a:r>
            <a:r>
              <a:rPr lang="de-DE" sz="3200" i="1" dirty="0"/>
              <a:t> 	</a:t>
            </a:r>
            <a:r>
              <a:rPr lang="de-DE" sz="3200" dirty="0"/>
              <a:t>Konj.	</a:t>
            </a:r>
            <a:r>
              <a:rPr lang="de-DE" sz="3200" dirty="0" err="1"/>
              <a:t>Präs</a:t>
            </a:r>
            <a:r>
              <a:rPr lang="de-DE" sz="3200" dirty="0"/>
              <a:t>. Akt.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/>
              <a:t>		 	erat 	</a:t>
            </a:r>
            <a:r>
              <a:rPr lang="de-DE" sz="3200" dirty="0" err="1"/>
              <a:t>Ind</a:t>
            </a:r>
            <a:r>
              <a:rPr lang="de-DE" sz="3200" dirty="0"/>
              <a:t>. 	</a:t>
            </a:r>
            <a:r>
              <a:rPr lang="de-DE" sz="3200" dirty="0" err="1"/>
              <a:t>Impf</a:t>
            </a:r>
            <a:r>
              <a:rPr lang="de-DE" sz="3200" dirty="0"/>
              <a:t>. Akt.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/>
              <a:t>		 	esset	</a:t>
            </a:r>
            <a:r>
              <a:rPr lang="de-DE" sz="3200" dirty="0"/>
              <a:t>Konj.	</a:t>
            </a:r>
            <a:r>
              <a:rPr lang="de-DE" sz="3200" dirty="0" err="1"/>
              <a:t>Impf</a:t>
            </a:r>
            <a:r>
              <a:rPr lang="de-DE" sz="3200" dirty="0"/>
              <a:t>. Akt.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/>
              <a:t>		 	</a:t>
            </a:r>
            <a:r>
              <a:rPr lang="de-DE" sz="3200" i="1" dirty="0" err="1"/>
              <a:t>erit</a:t>
            </a:r>
            <a:r>
              <a:rPr lang="de-DE" sz="3200" i="1" dirty="0"/>
              <a:t> 	</a:t>
            </a:r>
            <a:r>
              <a:rPr lang="de-DE" sz="3200" dirty="0" err="1"/>
              <a:t>Ind</a:t>
            </a:r>
            <a:r>
              <a:rPr lang="de-DE" sz="3200" dirty="0"/>
              <a:t>.</a:t>
            </a:r>
            <a:r>
              <a:rPr lang="de-DE" sz="3200" i="1" dirty="0"/>
              <a:t>	</a:t>
            </a:r>
            <a:r>
              <a:rPr lang="de-DE" sz="3200" dirty="0"/>
              <a:t>Fut.1 Akt.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1059885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CE82CE-F371-42AC-9DFF-863F7308B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r>
              <a:rPr lang="de-DE" sz="4000" dirty="0"/>
              <a:t>Das Perfekt-Passiv-System: PPP + Form von </a:t>
            </a:r>
            <a:r>
              <a:rPr lang="de-DE" sz="4000" i="1" dirty="0"/>
              <a:t>esse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BFB18F-0124-4331-9203-C98001A5E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b="1" dirty="0">
                <a:solidFill>
                  <a:schemeClr val="bg2">
                    <a:lumMod val="90000"/>
                  </a:schemeClr>
                </a:solidFill>
              </a:rPr>
              <a:t>PPP</a:t>
            </a:r>
            <a:r>
              <a:rPr lang="de-DE" sz="3200" b="1" dirty="0"/>
              <a:t>			Form von </a:t>
            </a:r>
            <a:r>
              <a:rPr lang="de-DE" sz="3200" b="1" i="1" dirty="0"/>
              <a:t>esse</a:t>
            </a:r>
            <a:r>
              <a:rPr lang="de-DE" sz="3200" b="1" dirty="0"/>
              <a:t>		</a:t>
            </a:r>
            <a:r>
              <a:rPr lang="de-DE" sz="3200" b="1" dirty="0">
                <a:solidFill>
                  <a:schemeClr val="bg2">
                    <a:lumMod val="90000"/>
                  </a:schemeClr>
                </a:solidFill>
              </a:rPr>
              <a:t>Form der Tabelle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/>
              <a:t>			</a:t>
            </a:r>
            <a:r>
              <a:rPr lang="de-DE" sz="3200" i="1" dirty="0" err="1"/>
              <a:t>est</a:t>
            </a:r>
            <a:r>
              <a:rPr lang="de-DE" sz="3200" i="1" dirty="0"/>
              <a:t> 	</a:t>
            </a:r>
            <a:r>
              <a:rPr lang="de-DE" sz="3200" dirty="0" err="1"/>
              <a:t>Ind</a:t>
            </a:r>
            <a:r>
              <a:rPr lang="de-DE" sz="3200" dirty="0"/>
              <a:t>. 	</a:t>
            </a:r>
            <a:r>
              <a:rPr lang="de-DE" sz="3200" dirty="0" err="1"/>
              <a:t>Präs</a:t>
            </a:r>
            <a:r>
              <a:rPr lang="de-DE" sz="3200" dirty="0"/>
              <a:t>. Akt.	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/>
              <a:t>			</a:t>
            </a:r>
            <a:r>
              <a:rPr lang="de-DE" sz="3200" i="1" dirty="0" err="1"/>
              <a:t>sit</a:t>
            </a:r>
            <a:r>
              <a:rPr lang="de-DE" sz="3200" i="1" dirty="0"/>
              <a:t> 	</a:t>
            </a:r>
            <a:r>
              <a:rPr lang="de-DE" sz="3200" dirty="0"/>
              <a:t>Konj.	</a:t>
            </a:r>
            <a:r>
              <a:rPr lang="de-DE" sz="3200" dirty="0" err="1"/>
              <a:t>Präs</a:t>
            </a:r>
            <a:r>
              <a:rPr lang="de-DE" sz="3200" dirty="0"/>
              <a:t>. Akt.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/>
              <a:t>		 	erat 	</a:t>
            </a:r>
            <a:r>
              <a:rPr lang="de-DE" sz="3200" dirty="0" err="1"/>
              <a:t>Ind</a:t>
            </a:r>
            <a:r>
              <a:rPr lang="de-DE" sz="3200" dirty="0"/>
              <a:t>. 	</a:t>
            </a:r>
            <a:r>
              <a:rPr lang="de-DE" sz="3200" dirty="0" err="1"/>
              <a:t>Impf</a:t>
            </a:r>
            <a:r>
              <a:rPr lang="de-DE" sz="3200" dirty="0"/>
              <a:t>. Akt.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/>
              <a:t>		 	esset	</a:t>
            </a:r>
            <a:r>
              <a:rPr lang="de-DE" sz="3200" dirty="0"/>
              <a:t>Konj.	</a:t>
            </a:r>
            <a:r>
              <a:rPr lang="de-DE" sz="3200" dirty="0" err="1"/>
              <a:t>Impf</a:t>
            </a:r>
            <a:r>
              <a:rPr lang="de-DE" sz="3200" dirty="0"/>
              <a:t>. Akt.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/>
              <a:t>		 	</a:t>
            </a:r>
            <a:r>
              <a:rPr lang="de-DE" sz="3200" i="1" dirty="0" err="1"/>
              <a:t>erit</a:t>
            </a:r>
            <a:r>
              <a:rPr lang="de-DE" sz="3200" i="1" dirty="0"/>
              <a:t> 	</a:t>
            </a:r>
            <a:r>
              <a:rPr lang="de-DE" sz="3200" dirty="0" err="1"/>
              <a:t>Ind</a:t>
            </a:r>
            <a:r>
              <a:rPr lang="de-DE" sz="3200" dirty="0"/>
              <a:t>.</a:t>
            </a:r>
            <a:r>
              <a:rPr lang="de-DE" sz="3200" i="1" dirty="0"/>
              <a:t>	</a:t>
            </a:r>
            <a:r>
              <a:rPr lang="de-DE" sz="3200" dirty="0"/>
              <a:t>Fut.1 Akt.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/>
              <a:t>			</a:t>
            </a:r>
            <a:r>
              <a:rPr lang="de-DE" sz="3200" i="1" dirty="0"/>
              <a:t>esse</a:t>
            </a:r>
            <a:r>
              <a:rPr lang="de-DE" sz="3200" dirty="0"/>
              <a:t>	</a:t>
            </a:r>
            <a:r>
              <a:rPr lang="de-DE" sz="3200" dirty="0" err="1"/>
              <a:t>Infin</a:t>
            </a:r>
            <a:r>
              <a:rPr lang="de-DE" sz="3200" dirty="0"/>
              <a:t>.	</a:t>
            </a:r>
            <a:r>
              <a:rPr lang="de-DE" sz="3200" dirty="0" err="1"/>
              <a:t>Präs</a:t>
            </a:r>
            <a:r>
              <a:rPr lang="de-DE" sz="3200" dirty="0"/>
              <a:t>. 	Akt.	</a:t>
            </a:r>
          </a:p>
        </p:txBody>
      </p:sp>
    </p:spTree>
    <p:extLst>
      <p:ext uri="{BB962C8B-B14F-4D97-AF65-F5344CB8AC3E}">
        <p14:creationId xmlns:p14="http://schemas.microsoft.com/office/powerpoint/2010/main" val="16180503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CE82CE-F371-42AC-9DFF-863F7308B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r>
              <a:rPr lang="de-DE" sz="4000" dirty="0"/>
              <a:t>Das Perfekt-Passiv-System: PPP + Form von </a:t>
            </a:r>
            <a:r>
              <a:rPr lang="de-DE" sz="4000" i="1" dirty="0"/>
              <a:t>esse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BFB18F-0124-4331-9203-C98001A5E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b="1" dirty="0">
                <a:solidFill>
                  <a:schemeClr val="bg2">
                    <a:lumMod val="90000"/>
                  </a:schemeClr>
                </a:solidFill>
              </a:rPr>
              <a:t>PPP</a:t>
            </a:r>
            <a:r>
              <a:rPr lang="de-DE" sz="3200" b="1" dirty="0"/>
              <a:t>			</a:t>
            </a:r>
            <a:r>
              <a:rPr lang="de-DE" sz="3200" b="1" dirty="0">
                <a:solidFill>
                  <a:schemeClr val="bg2">
                    <a:lumMod val="90000"/>
                  </a:schemeClr>
                </a:solidFill>
              </a:rPr>
              <a:t>Form von </a:t>
            </a:r>
            <a:r>
              <a:rPr lang="de-DE" sz="3200" b="1" i="1" dirty="0">
                <a:solidFill>
                  <a:schemeClr val="bg2">
                    <a:lumMod val="90000"/>
                  </a:schemeClr>
                </a:solidFill>
              </a:rPr>
              <a:t>esse</a:t>
            </a:r>
            <a:r>
              <a:rPr lang="de-DE" sz="3200" b="1" dirty="0"/>
              <a:t>		</a:t>
            </a:r>
            <a:r>
              <a:rPr lang="de-DE" sz="3200" b="1" dirty="0">
                <a:solidFill>
                  <a:schemeClr val="bg2">
                    <a:lumMod val="90000"/>
                  </a:schemeClr>
                </a:solidFill>
              </a:rPr>
              <a:t>Form der Tabelle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/>
              <a:t>			</a:t>
            </a:r>
            <a:r>
              <a:rPr lang="de-DE" sz="3200" i="1" dirty="0" err="1"/>
              <a:t>est</a:t>
            </a:r>
            <a:r>
              <a:rPr lang="de-DE" sz="3200" i="1" dirty="0"/>
              <a:t> 	</a:t>
            </a:r>
            <a:r>
              <a:rPr lang="de-DE" sz="3200" dirty="0" err="1">
                <a:solidFill>
                  <a:schemeClr val="bg2">
                    <a:lumMod val="90000"/>
                  </a:schemeClr>
                </a:solidFill>
              </a:rPr>
              <a:t>Ind</a:t>
            </a:r>
            <a:r>
              <a:rPr lang="de-DE" sz="3200" dirty="0">
                <a:solidFill>
                  <a:schemeClr val="bg2">
                    <a:lumMod val="90000"/>
                  </a:schemeClr>
                </a:solidFill>
              </a:rPr>
              <a:t>. 	</a:t>
            </a:r>
            <a:r>
              <a:rPr lang="de-DE" sz="3200" dirty="0" err="1">
                <a:solidFill>
                  <a:schemeClr val="bg2">
                    <a:lumMod val="90000"/>
                  </a:schemeClr>
                </a:solidFill>
              </a:rPr>
              <a:t>Präs</a:t>
            </a:r>
            <a:r>
              <a:rPr lang="de-DE" sz="3200" dirty="0">
                <a:solidFill>
                  <a:schemeClr val="bg2">
                    <a:lumMod val="90000"/>
                  </a:schemeClr>
                </a:solidFill>
              </a:rPr>
              <a:t>. Akt.</a:t>
            </a:r>
            <a:r>
              <a:rPr lang="de-DE" sz="3200" dirty="0"/>
              <a:t>	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/>
              <a:t>			</a:t>
            </a:r>
            <a:r>
              <a:rPr lang="de-DE" sz="3200" i="1" dirty="0" err="1"/>
              <a:t>sit</a:t>
            </a:r>
            <a:r>
              <a:rPr lang="de-DE" sz="3200" i="1" dirty="0"/>
              <a:t> 	</a:t>
            </a:r>
            <a:r>
              <a:rPr lang="de-DE" sz="3200" dirty="0">
                <a:solidFill>
                  <a:schemeClr val="bg2">
                    <a:lumMod val="90000"/>
                  </a:schemeClr>
                </a:solidFill>
              </a:rPr>
              <a:t>Konj.	</a:t>
            </a:r>
            <a:r>
              <a:rPr lang="de-DE" sz="3200" dirty="0" err="1">
                <a:solidFill>
                  <a:schemeClr val="bg2">
                    <a:lumMod val="90000"/>
                  </a:schemeClr>
                </a:solidFill>
              </a:rPr>
              <a:t>Präs</a:t>
            </a:r>
            <a:r>
              <a:rPr lang="de-DE" sz="3200" dirty="0">
                <a:solidFill>
                  <a:schemeClr val="bg2">
                    <a:lumMod val="90000"/>
                  </a:schemeClr>
                </a:solidFill>
              </a:rPr>
              <a:t>. Akt.</a:t>
            </a:r>
            <a:r>
              <a:rPr lang="de-DE" sz="3200" dirty="0"/>
              <a:t>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/>
              <a:t>		 	erat 	</a:t>
            </a:r>
            <a:r>
              <a:rPr lang="de-DE" sz="3200" dirty="0" err="1">
                <a:solidFill>
                  <a:schemeClr val="bg2">
                    <a:lumMod val="90000"/>
                  </a:schemeClr>
                </a:solidFill>
              </a:rPr>
              <a:t>Ind</a:t>
            </a:r>
            <a:r>
              <a:rPr lang="de-DE" sz="3200" dirty="0">
                <a:solidFill>
                  <a:schemeClr val="bg2">
                    <a:lumMod val="90000"/>
                  </a:schemeClr>
                </a:solidFill>
              </a:rPr>
              <a:t>. 	</a:t>
            </a:r>
            <a:r>
              <a:rPr lang="de-DE" sz="3200" dirty="0" err="1">
                <a:solidFill>
                  <a:schemeClr val="bg2">
                    <a:lumMod val="90000"/>
                  </a:schemeClr>
                </a:solidFill>
              </a:rPr>
              <a:t>Impf</a:t>
            </a:r>
            <a:r>
              <a:rPr lang="de-DE" sz="3200" dirty="0">
                <a:solidFill>
                  <a:schemeClr val="bg2">
                    <a:lumMod val="90000"/>
                  </a:schemeClr>
                </a:solidFill>
              </a:rPr>
              <a:t>. Akt.</a:t>
            </a:r>
            <a:r>
              <a:rPr lang="de-DE" sz="3200" dirty="0"/>
              <a:t>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/>
              <a:t>		 	esset	</a:t>
            </a:r>
            <a:r>
              <a:rPr lang="de-DE" sz="3200" dirty="0">
                <a:solidFill>
                  <a:schemeClr val="bg2">
                    <a:lumMod val="90000"/>
                  </a:schemeClr>
                </a:solidFill>
              </a:rPr>
              <a:t>Konj.	</a:t>
            </a:r>
            <a:r>
              <a:rPr lang="de-DE" sz="3200" dirty="0" err="1">
                <a:solidFill>
                  <a:schemeClr val="bg2">
                    <a:lumMod val="90000"/>
                  </a:schemeClr>
                </a:solidFill>
              </a:rPr>
              <a:t>Impf</a:t>
            </a:r>
            <a:r>
              <a:rPr lang="de-DE" sz="3200" dirty="0">
                <a:solidFill>
                  <a:schemeClr val="bg2">
                    <a:lumMod val="90000"/>
                  </a:schemeClr>
                </a:solidFill>
              </a:rPr>
              <a:t>. Akt.</a:t>
            </a:r>
            <a:r>
              <a:rPr lang="de-DE" sz="3200" dirty="0"/>
              <a:t>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/>
              <a:t>		 	</a:t>
            </a:r>
            <a:r>
              <a:rPr lang="de-DE" sz="3200" i="1" dirty="0" err="1"/>
              <a:t>erit</a:t>
            </a:r>
            <a:r>
              <a:rPr lang="de-DE" sz="3200" i="1" dirty="0"/>
              <a:t> 	</a:t>
            </a:r>
            <a:r>
              <a:rPr lang="de-DE" sz="3200" dirty="0" err="1">
                <a:solidFill>
                  <a:schemeClr val="bg2">
                    <a:lumMod val="90000"/>
                  </a:schemeClr>
                </a:solidFill>
              </a:rPr>
              <a:t>Ind</a:t>
            </a:r>
            <a:r>
              <a:rPr lang="de-DE" sz="3200" dirty="0">
                <a:solidFill>
                  <a:schemeClr val="bg2">
                    <a:lumMod val="90000"/>
                  </a:schemeClr>
                </a:solidFill>
              </a:rPr>
              <a:t>.</a:t>
            </a:r>
            <a:r>
              <a:rPr lang="de-DE" sz="3200" i="1" dirty="0">
                <a:solidFill>
                  <a:schemeClr val="bg2">
                    <a:lumMod val="90000"/>
                  </a:schemeClr>
                </a:solidFill>
              </a:rPr>
              <a:t>	</a:t>
            </a:r>
            <a:r>
              <a:rPr lang="de-DE" sz="3200" dirty="0">
                <a:solidFill>
                  <a:schemeClr val="bg2">
                    <a:lumMod val="90000"/>
                  </a:schemeClr>
                </a:solidFill>
              </a:rPr>
              <a:t>Fut.1 Akt.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/>
              <a:t>			</a:t>
            </a:r>
            <a:r>
              <a:rPr lang="de-DE" sz="3200" i="1" dirty="0"/>
              <a:t>esse</a:t>
            </a:r>
            <a:r>
              <a:rPr lang="de-DE" sz="3200" dirty="0"/>
              <a:t>	</a:t>
            </a:r>
            <a:r>
              <a:rPr lang="de-DE" sz="3200" dirty="0" err="1">
                <a:solidFill>
                  <a:schemeClr val="bg2">
                    <a:lumMod val="90000"/>
                  </a:schemeClr>
                </a:solidFill>
              </a:rPr>
              <a:t>Infin</a:t>
            </a:r>
            <a:r>
              <a:rPr lang="de-DE" sz="3200" dirty="0">
                <a:solidFill>
                  <a:schemeClr val="bg2">
                    <a:lumMod val="90000"/>
                  </a:schemeClr>
                </a:solidFill>
              </a:rPr>
              <a:t>.	</a:t>
            </a:r>
            <a:r>
              <a:rPr lang="de-DE" sz="3200" dirty="0" err="1">
                <a:solidFill>
                  <a:schemeClr val="bg2">
                    <a:lumMod val="90000"/>
                  </a:schemeClr>
                </a:solidFill>
              </a:rPr>
              <a:t>Präs</a:t>
            </a:r>
            <a:r>
              <a:rPr lang="de-DE" sz="3200" dirty="0">
                <a:solidFill>
                  <a:schemeClr val="bg2">
                    <a:lumMod val="90000"/>
                  </a:schemeClr>
                </a:solidFill>
              </a:rPr>
              <a:t>. 	Akt.</a:t>
            </a:r>
            <a:r>
              <a:rPr lang="de-DE" sz="3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24611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CE82CE-F371-42AC-9DFF-863F7308B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r>
              <a:rPr lang="de-DE" sz="4000" dirty="0"/>
              <a:t>Das Perfekt-Passiv-System: PPP + Form von </a:t>
            </a:r>
            <a:r>
              <a:rPr lang="de-DE" sz="4000" i="1" dirty="0"/>
              <a:t>esse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BFB18F-0124-4331-9203-C98001A5E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b="1" dirty="0"/>
              <a:t>PPP			</a:t>
            </a:r>
            <a:r>
              <a:rPr lang="de-DE" sz="3200" b="1" dirty="0">
                <a:solidFill>
                  <a:schemeClr val="bg2">
                    <a:lumMod val="90000"/>
                  </a:schemeClr>
                </a:solidFill>
              </a:rPr>
              <a:t>Form von </a:t>
            </a:r>
            <a:r>
              <a:rPr lang="de-DE" sz="3200" b="1" i="1" dirty="0">
                <a:solidFill>
                  <a:schemeClr val="bg2">
                    <a:lumMod val="90000"/>
                  </a:schemeClr>
                </a:solidFill>
              </a:rPr>
              <a:t>esse</a:t>
            </a:r>
            <a:r>
              <a:rPr lang="de-DE" sz="3200" b="1" dirty="0"/>
              <a:t>		</a:t>
            </a:r>
            <a:r>
              <a:rPr lang="de-DE" sz="3200" dirty="0">
                <a:solidFill>
                  <a:schemeClr val="bg2">
                    <a:lumMod val="90000"/>
                  </a:schemeClr>
                </a:solidFill>
              </a:rPr>
              <a:t>Form der Tabelle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/>
              <a:t>			</a:t>
            </a:r>
            <a:r>
              <a:rPr lang="de-DE" sz="3200" i="1" dirty="0" err="1"/>
              <a:t>est</a:t>
            </a:r>
            <a:r>
              <a:rPr lang="de-DE" sz="3200" i="1" dirty="0"/>
              <a:t> 	</a:t>
            </a:r>
            <a:r>
              <a:rPr lang="de-DE" sz="3200" dirty="0" err="1">
                <a:solidFill>
                  <a:schemeClr val="bg2">
                    <a:lumMod val="90000"/>
                  </a:schemeClr>
                </a:solidFill>
              </a:rPr>
              <a:t>Ind</a:t>
            </a:r>
            <a:r>
              <a:rPr lang="de-DE" sz="3200" dirty="0">
                <a:solidFill>
                  <a:schemeClr val="bg2">
                    <a:lumMod val="90000"/>
                  </a:schemeClr>
                </a:solidFill>
              </a:rPr>
              <a:t>. 	</a:t>
            </a:r>
            <a:r>
              <a:rPr lang="de-DE" sz="3200" dirty="0" err="1">
                <a:solidFill>
                  <a:schemeClr val="bg2">
                    <a:lumMod val="90000"/>
                  </a:schemeClr>
                </a:solidFill>
              </a:rPr>
              <a:t>Präs</a:t>
            </a:r>
            <a:r>
              <a:rPr lang="de-DE" sz="3200" dirty="0">
                <a:solidFill>
                  <a:schemeClr val="bg2">
                    <a:lumMod val="90000"/>
                  </a:schemeClr>
                </a:solidFill>
              </a:rPr>
              <a:t>. Akt.</a:t>
            </a:r>
            <a:r>
              <a:rPr lang="de-DE" sz="3200" dirty="0"/>
              <a:t>	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/>
              <a:t>			</a:t>
            </a:r>
            <a:r>
              <a:rPr lang="de-DE" sz="3200" i="1" dirty="0" err="1"/>
              <a:t>sit</a:t>
            </a:r>
            <a:r>
              <a:rPr lang="de-DE" sz="3200" i="1" dirty="0"/>
              <a:t> 	</a:t>
            </a:r>
            <a:r>
              <a:rPr lang="de-DE" sz="3200" dirty="0">
                <a:solidFill>
                  <a:schemeClr val="bg2">
                    <a:lumMod val="90000"/>
                  </a:schemeClr>
                </a:solidFill>
              </a:rPr>
              <a:t>Konj.	</a:t>
            </a:r>
            <a:r>
              <a:rPr lang="de-DE" sz="3200" dirty="0" err="1">
                <a:solidFill>
                  <a:schemeClr val="bg2">
                    <a:lumMod val="90000"/>
                  </a:schemeClr>
                </a:solidFill>
              </a:rPr>
              <a:t>Präs</a:t>
            </a:r>
            <a:r>
              <a:rPr lang="de-DE" sz="3200" dirty="0">
                <a:solidFill>
                  <a:schemeClr val="bg2">
                    <a:lumMod val="90000"/>
                  </a:schemeClr>
                </a:solidFill>
              </a:rPr>
              <a:t>. Akt.</a:t>
            </a:r>
            <a:r>
              <a:rPr lang="de-DE" sz="3200" dirty="0"/>
              <a:t>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/>
              <a:t>		 	erat 	</a:t>
            </a:r>
            <a:r>
              <a:rPr lang="de-DE" sz="3200" dirty="0" err="1">
                <a:solidFill>
                  <a:schemeClr val="bg2">
                    <a:lumMod val="90000"/>
                  </a:schemeClr>
                </a:solidFill>
              </a:rPr>
              <a:t>Ind</a:t>
            </a:r>
            <a:r>
              <a:rPr lang="de-DE" sz="3200" dirty="0">
                <a:solidFill>
                  <a:schemeClr val="bg2">
                    <a:lumMod val="90000"/>
                  </a:schemeClr>
                </a:solidFill>
              </a:rPr>
              <a:t>. 	</a:t>
            </a:r>
            <a:r>
              <a:rPr lang="de-DE" sz="3200" dirty="0" err="1">
                <a:solidFill>
                  <a:schemeClr val="bg2">
                    <a:lumMod val="90000"/>
                  </a:schemeClr>
                </a:solidFill>
              </a:rPr>
              <a:t>Impf</a:t>
            </a:r>
            <a:r>
              <a:rPr lang="de-DE" sz="3200" dirty="0">
                <a:solidFill>
                  <a:schemeClr val="bg2">
                    <a:lumMod val="90000"/>
                  </a:schemeClr>
                </a:solidFill>
              </a:rPr>
              <a:t>. Akt.</a:t>
            </a:r>
            <a:r>
              <a:rPr lang="de-DE" sz="3200" dirty="0"/>
              <a:t>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/>
              <a:t>		 	esset	</a:t>
            </a:r>
            <a:r>
              <a:rPr lang="de-DE" sz="3200" dirty="0">
                <a:solidFill>
                  <a:schemeClr val="bg2">
                    <a:lumMod val="90000"/>
                  </a:schemeClr>
                </a:solidFill>
              </a:rPr>
              <a:t>Konj.	</a:t>
            </a:r>
            <a:r>
              <a:rPr lang="de-DE" sz="3200" dirty="0" err="1">
                <a:solidFill>
                  <a:schemeClr val="bg2">
                    <a:lumMod val="90000"/>
                  </a:schemeClr>
                </a:solidFill>
              </a:rPr>
              <a:t>Impf</a:t>
            </a:r>
            <a:r>
              <a:rPr lang="de-DE" sz="3200" dirty="0">
                <a:solidFill>
                  <a:schemeClr val="bg2">
                    <a:lumMod val="90000"/>
                  </a:schemeClr>
                </a:solidFill>
              </a:rPr>
              <a:t>. Akt.</a:t>
            </a:r>
            <a:r>
              <a:rPr lang="de-DE" sz="3200" dirty="0"/>
              <a:t>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/>
              <a:t>		 	</a:t>
            </a:r>
            <a:r>
              <a:rPr lang="de-DE" sz="3200" i="1" dirty="0" err="1"/>
              <a:t>erit</a:t>
            </a:r>
            <a:r>
              <a:rPr lang="de-DE" sz="3200" i="1" dirty="0"/>
              <a:t> 	</a:t>
            </a:r>
            <a:r>
              <a:rPr lang="de-DE" sz="3200" dirty="0" err="1">
                <a:solidFill>
                  <a:schemeClr val="bg2">
                    <a:lumMod val="90000"/>
                  </a:schemeClr>
                </a:solidFill>
              </a:rPr>
              <a:t>Ind</a:t>
            </a:r>
            <a:r>
              <a:rPr lang="de-DE" sz="3200" dirty="0">
                <a:solidFill>
                  <a:schemeClr val="bg2">
                    <a:lumMod val="90000"/>
                  </a:schemeClr>
                </a:solidFill>
              </a:rPr>
              <a:t>.</a:t>
            </a:r>
            <a:r>
              <a:rPr lang="de-DE" sz="3200" i="1" dirty="0">
                <a:solidFill>
                  <a:schemeClr val="bg2">
                    <a:lumMod val="90000"/>
                  </a:schemeClr>
                </a:solidFill>
              </a:rPr>
              <a:t>	</a:t>
            </a:r>
            <a:r>
              <a:rPr lang="de-DE" sz="3200" dirty="0">
                <a:solidFill>
                  <a:schemeClr val="bg2">
                    <a:lumMod val="90000"/>
                  </a:schemeClr>
                </a:solidFill>
              </a:rPr>
              <a:t>Fut.1 Akt.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/>
              <a:t>			</a:t>
            </a:r>
            <a:r>
              <a:rPr lang="de-DE" sz="3200" i="1" dirty="0"/>
              <a:t>esse</a:t>
            </a:r>
            <a:r>
              <a:rPr lang="de-DE" sz="3200" dirty="0"/>
              <a:t>	</a:t>
            </a:r>
            <a:r>
              <a:rPr lang="de-DE" sz="3200" dirty="0" err="1">
                <a:solidFill>
                  <a:schemeClr val="bg2">
                    <a:lumMod val="90000"/>
                  </a:schemeClr>
                </a:solidFill>
              </a:rPr>
              <a:t>Infin</a:t>
            </a:r>
            <a:r>
              <a:rPr lang="de-DE" sz="3200" dirty="0">
                <a:solidFill>
                  <a:schemeClr val="bg2">
                    <a:lumMod val="90000"/>
                  </a:schemeClr>
                </a:solidFill>
              </a:rPr>
              <a:t>.	</a:t>
            </a:r>
            <a:r>
              <a:rPr lang="de-DE" sz="3200" dirty="0" err="1">
                <a:solidFill>
                  <a:schemeClr val="bg2">
                    <a:lumMod val="90000"/>
                  </a:schemeClr>
                </a:solidFill>
              </a:rPr>
              <a:t>Präs</a:t>
            </a:r>
            <a:r>
              <a:rPr lang="de-DE" sz="3200" dirty="0">
                <a:solidFill>
                  <a:schemeClr val="bg2">
                    <a:lumMod val="90000"/>
                  </a:schemeClr>
                </a:solidFill>
              </a:rPr>
              <a:t>. 	Akt.</a:t>
            </a:r>
            <a:r>
              <a:rPr lang="de-DE" sz="3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875421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CE82CE-F371-42AC-9DFF-863F7308B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r>
              <a:rPr lang="de-DE" sz="4000" dirty="0"/>
              <a:t>Das Perfekt-Passiv-System: PPP + Form von </a:t>
            </a:r>
            <a:r>
              <a:rPr lang="de-DE" sz="4000" i="1" dirty="0"/>
              <a:t>esse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BFB18F-0124-4331-9203-C98001A5E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b="1" dirty="0"/>
              <a:t>PPP			</a:t>
            </a:r>
            <a:r>
              <a:rPr lang="de-DE" sz="3200" b="1" dirty="0">
                <a:solidFill>
                  <a:schemeClr val="bg2">
                    <a:lumMod val="75000"/>
                  </a:schemeClr>
                </a:solidFill>
              </a:rPr>
              <a:t>Form von </a:t>
            </a:r>
            <a:r>
              <a:rPr lang="de-DE" sz="3200" b="1" i="1" dirty="0">
                <a:solidFill>
                  <a:schemeClr val="bg2">
                    <a:lumMod val="75000"/>
                  </a:schemeClr>
                </a:solidFill>
              </a:rPr>
              <a:t>esse</a:t>
            </a:r>
            <a:r>
              <a:rPr lang="de-DE" sz="3200" b="1" dirty="0"/>
              <a:t>		Form der Tabelle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 err="1"/>
              <a:t>laudatus</a:t>
            </a:r>
            <a:r>
              <a:rPr lang="de-DE" sz="3200" i="1" dirty="0"/>
              <a:t>/a/um	</a:t>
            </a:r>
            <a:r>
              <a:rPr lang="de-DE" sz="3200" i="1" dirty="0" err="1"/>
              <a:t>est</a:t>
            </a:r>
            <a:r>
              <a:rPr lang="de-DE" sz="3200" i="1" dirty="0"/>
              <a:t> 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Ind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Präs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Akt.</a:t>
            </a:r>
            <a:r>
              <a:rPr lang="de-DE" sz="32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478020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CE82CE-F371-42AC-9DFF-863F7308B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r>
              <a:rPr lang="de-DE" sz="4000" dirty="0"/>
              <a:t>Das Perfekt-Passiv-System: PPP + Form von </a:t>
            </a:r>
            <a:r>
              <a:rPr lang="de-DE" sz="4000" i="1" dirty="0"/>
              <a:t>esse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BFB18F-0124-4331-9203-C98001A5E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b="1" dirty="0"/>
              <a:t>PPP			</a:t>
            </a:r>
            <a:r>
              <a:rPr lang="de-DE" sz="3200" b="1" dirty="0">
                <a:solidFill>
                  <a:schemeClr val="bg2">
                    <a:lumMod val="75000"/>
                  </a:schemeClr>
                </a:solidFill>
              </a:rPr>
              <a:t>Form von </a:t>
            </a:r>
            <a:r>
              <a:rPr lang="de-DE" sz="3200" b="1" i="1" dirty="0">
                <a:solidFill>
                  <a:schemeClr val="bg2">
                    <a:lumMod val="75000"/>
                  </a:schemeClr>
                </a:solidFill>
              </a:rPr>
              <a:t>esse</a:t>
            </a:r>
            <a:r>
              <a:rPr lang="de-DE" sz="3200" b="1" dirty="0"/>
              <a:t>		Form der Tabelle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 err="1"/>
              <a:t>laudatus</a:t>
            </a:r>
            <a:r>
              <a:rPr lang="de-DE" sz="3200" i="1" dirty="0"/>
              <a:t>/a/um	</a:t>
            </a:r>
            <a:r>
              <a:rPr lang="de-DE" sz="3200" i="1" dirty="0" err="1"/>
              <a:t>est</a:t>
            </a:r>
            <a:r>
              <a:rPr lang="de-DE" sz="3200" i="1" dirty="0"/>
              <a:t> 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Ind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Präs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Akt.</a:t>
            </a:r>
            <a:r>
              <a:rPr lang="de-DE" sz="3200" dirty="0"/>
              <a:t>	</a:t>
            </a:r>
            <a:r>
              <a:rPr lang="de-DE" sz="3200" dirty="0" err="1"/>
              <a:t>Ind</a:t>
            </a:r>
            <a:r>
              <a:rPr lang="de-DE" sz="3200" dirty="0"/>
              <a:t>. 	Perf. 	 Pass.	</a:t>
            </a:r>
          </a:p>
        </p:txBody>
      </p:sp>
    </p:spTree>
    <p:extLst>
      <p:ext uri="{BB962C8B-B14F-4D97-AF65-F5344CB8AC3E}">
        <p14:creationId xmlns:p14="http://schemas.microsoft.com/office/powerpoint/2010/main" val="27642805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CE82CE-F371-42AC-9DFF-863F7308B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r>
              <a:rPr lang="de-DE" sz="4000" dirty="0"/>
              <a:t>Das Perfekt-Passiv-System: PPP + Form von </a:t>
            </a:r>
            <a:r>
              <a:rPr lang="de-DE" sz="4000" i="1" dirty="0"/>
              <a:t>esse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BFB18F-0124-4331-9203-C98001A5E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b="1" dirty="0"/>
              <a:t>PPP			</a:t>
            </a:r>
            <a:r>
              <a:rPr lang="de-DE" sz="3200" b="1" dirty="0">
                <a:solidFill>
                  <a:schemeClr val="bg2">
                    <a:lumMod val="75000"/>
                  </a:schemeClr>
                </a:solidFill>
              </a:rPr>
              <a:t>Form von </a:t>
            </a:r>
            <a:r>
              <a:rPr lang="de-DE" sz="3200" b="1" i="1" dirty="0">
                <a:solidFill>
                  <a:schemeClr val="bg2">
                    <a:lumMod val="75000"/>
                  </a:schemeClr>
                </a:solidFill>
              </a:rPr>
              <a:t>esse</a:t>
            </a:r>
            <a:r>
              <a:rPr lang="de-DE" sz="3200" b="1" dirty="0"/>
              <a:t>		Form der Tabelle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 err="1"/>
              <a:t>laudatus</a:t>
            </a:r>
            <a:r>
              <a:rPr lang="de-DE" sz="3200" i="1" dirty="0"/>
              <a:t>/a/um	</a:t>
            </a:r>
            <a:r>
              <a:rPr lang="de-DE" sz="3200" i="1" dirty="0" err="1"/>
              <a:t>est</a:t>
            </a:r>
            <a:r>
              <a:rPr lang="de-DE" sz="3200" i="1" dirty="0"/>
              <a:t> 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Ind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Präs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Akt.</a:t>
            </a:r>
            <a:r>
              <a:rPr lang="de-DE" sz="3200" dirty="0"/>
              <a:t>	</a:t>
            </a:r>
            <a:r>
              <a:rPr lang="de-DE" sz="3200" dirty="0" err="1"/>
              <a:t>Ind</a:t>
            </a:r>
            <a:r>
              <a:rPr lang="de-DE" sz="3200" dirty="0"/>
              <a:t>. 	Perf. 	 Pass.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 err="1"/>
              <a:t>laudatus</a:t>
            </a:r>
            <a:r>
              <a:rPr lang="de-DE" sz="3200" i="1" dirty="0"/>
              <a:t>/a/um 	</a:t>
            </a:r>
            <a:r>
              <a:rPr lang="de-DE" sz="3200" i="1" dirty="0" err="1"/>
              <a:t>sit</a:t>
            </a:r>
            <a:r>
              <a:rPr lang="de-DE" sz="3200" i="1" dirty="0"/>
              <a:t> 	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Konj.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Präs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Akt.</a:t>
            </a:r>
            <a:r>
              <a:rPr lang="de-DE" sz="3200" dirty="0"/>
              <a:t>	Konj.	Perf.	 Pass.</a:t>
            </a:r>
          </a:p>
        </p:txBody>
      </p:sp>
    </p:spTree>
    <p:extLst>
      <p:ext uri="{BB962C8B-B14F-4D97-AF65-F5344CB8AC3E}">
        <p14:creationId xmlns:p14="http://schemas.microsoft.com/office/powerpoint/2010/main" val="25527409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CE82CE-F371-42AC-9DFF-863F7308B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r>
              <a:rPr lang="de-DE" sz="4000" dirty="0"/>
              <a:t>Das Perfekt-Passiv-System: PPP + Form von </a:t>
            </a:r>
            <a:r>
              <a:rPr lang="de-DE" sz="4000" i="1" dirty="0"/>
              <a:t>esse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BFB18F-0124-4331-9203-C98001A5E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b="1" dirty="0"/>
              <a:t>PPP			</a:t>
            </a:r>
            <a:r>
              <a:rPr lang="de-DE" sz="3200" b="1" dirty="0">
                <a:solidFill>
                  <a:schemeClr val="bg2">
                    <a:lumMod val="75000"/>
                  </a:schemeClr>
                </a:solidFill>
              </a:rPr>
              <a:t>Form von </a:t>
            </a:r>
            <a:r>
              <a:rPr lang="de-DE" sz="3200" b="1" i="1" dirty="0">
                <a:solidFill>
                  <a:schemeClr val="bg2">
                    <a:lumMod val="75000"/>
                  </a:schemeClr>
                </a:solidFill>
              </a:rPr>
              <a:t>esse</a:t>
            </a:r>
            <a:r>
              <a:rPr lang="de-DE" sz="3200" b="1" dirty="0"/>
              <a:t>		Form der Tabelle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 err="1"/>
              <a:t>laudatus</a:t>
            </a:r>
            <a:r>
              <a:rPr lang="de-DE" sz="3200" i="1" dirty="0"/>
              <a:t>/a/um	</a:t>
            </a:r>
            <a:r>
              <a:rPr lang="de-DE" sz="3200" i="1" dirty="0" err="1"/>
              <a:t>est</a:t>
            </a:r>
            <a:r>
              <a:rPr lang="de-DE" sz="3200" i="1" dirty="0"/>
              <a:t> 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Ind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Präs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Akt.</a:t>
            </a:r>
            <a:r>
              <a:rPr lang="de-DE" sz="3200" dirty="0"/>
              <a:t>	</a:t>
            </a:r>
            <a:r>
              <a:rPr lang="de-DE" sz="3200" dirty="0" err="1"/>
              <a:t>Ind</a:t>
            </a:r>
            <a:r>
              <a:rPr lang="de-DE" sz="3200" dirty="0"/>
              <a:t>. 	Perf. 	 Pass.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 err="1"/>
              <a:t>laudatus</a:t>
            </a:r>
            <a:r>
              <a:rPr lang="de-DE" sz="3200" i="1" dirty="0"/>
              <a:t>/a/um 	</a:t>
            </a:r>
            <a:r>
              <a:rPr lang="de-DE" sz="3200" i="1" dirty="0" err="1"/>
              <a:t>sit</a:t>
            </a:r>
            <a:r>
              <a:rPr lang="de-DE" sz="3200" i="1" dirty="0"/>
              <a:t> 	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Konj.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Präs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Akt.</a:t>
            </a:r>
            <a:r>
              <a:rPr lang="de-DE" sz="3200" dirty="0"/>
              <a:t>	Konj.	Perf.	 Pass.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 err="1"/>
              <a:t>laudatus</a:t>
            </a:r>
            <a:r>
              <a:rPr lang="de-DE" sz="3200" i="1" dirty="0"/>
              <a:t>/a/um 	erat 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Ind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Impf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Akt.</a:t>
            </a:r>
            <a:r>
              <a:rPr lang="de-DE" sz="3200" dirty="0"/>
              <a:t>	</a:t>
            </a:r>
            <a:r>
              <a:rPr lang="de-DE" sz="3200" dirty="0" err="1"/>
              <a:t>Ind</a:t>
            </a:r>
            <a:r>
              <a:rPr lang="de-DE" sz="3200" dirty="0"/>
              <a:t>.	</a:t>
            </a:r>
            <a:r>
              <a:rPr lang="de-DE" sz="3200" dirty="0" err="1"/>
              <a:t>Plqpf</a:t>
            </a:r>
            <a:r>
              <a:rPr lang="de-DE" sz="3200" dirty="0"/>
              <a:t>. Pass.</a:t>
            </a:r>
          </a:p>
        </p:txBody>
      </p:sp>
    </p:spTree>
    <p:extLst>
      <p:ext uri="{BB962C8B-B14F-4D97-AF65-F5344CB8AC3E}">
        <p14:creationId xmlns:p14="http://schemas.microsoft.com/office/powerpoint/2010/main" val="34485896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CE82CE-F371-42AC-9DFF-863F7308B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r>
              <a:rPr lang="de-DE" sz="4000" dirty="0"/>
              <a:t>Das Perfekt-Passiv-System: PPP + Form von </a:t>
            </a:r>
            <a:r>
              <a:rPr lang="de-DE" sz="4000" i="1" dirty="0"/>
              <a:t>esse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BFB18F-0124-4331-9203-C98001A5E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b="1" dirty="0"/>
              <a:t>PPP			</a:t>
            </a:r>
            <a:r>
              <a:rPr lang="de-DE" sz="3200" b="1" dirty="0">
                <a:solidFill>
                  <a:schemeClr val="bg2">
                    <a:lumMod val="75000"/>
                  </a:schemeClr>
                </a:solidFill>
              </a:rPr>
              <a:t>Form von </a:t>
            </a:r>
            <a:r>
              <a:rPr lang="de-DE" sz="3200" b="1" i="1" dirty="0">
                <a:solidFill>
                  <a:schemeClr val="bg2">
                    <a:lumMod val="75000"/>
                  </a:schemeClr>
                </a:solidFill>
              </a:rPr>
              <a:t>esse</a:t>
            </a:r>
            <a:r>
              <a:rPr lang="de-DE" sz="3200" b="1" dirty="0"/>
              <a:t>		Form der Tabelle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 err="1"/>
              <a:t>laudatus</a:t>
            </a:r>
            <a:r>
              <a:rPr lang="de-DE" sz="3200" i="1" dirty="0"/>
              <a:t>/a/um	</a:t>
            </a:r>
            <a:r>
              <a:rPr lang="de-DE" sz="3200" i="1" dirty="0" err="1"/>
              <a:t>est</a:t>
            </a:r>
            <a:r>
              <a:rPr lang="de-DE" sz="3200" i="1" dirty="0"/>
              <a:t> 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Ind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Präs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Akt.</a:t>
            </a:r>
            <a:r>
              <a:rPr lang="de-DE" sz="3200" dirty="0"/>
              <a:t>	</a:t>
            </a:r>
            <a:r>
              <a:rPr lang="de-DE" sz="3200" dirty="0" err="1"/>
              <a:t>Ind</a:t>
            </a:r>
            <a:r>
              <a:rPr lang="de-DE" sz="3200" dirty="0"/>
              <a:t>. 	Perf. 	 Pass.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 err="1"/>
              <a:t>laudatus</a:t>
            </a:r>
            <a:r>
              <a:rPr lang="de-DE" sz="3200" i="1" dirty="0"/>
              <a:t>/a/um 	</a:t>
            </a:r>
            <a:r>
              <a:rPr lang="de-DE" sz="3200" i="1" dirty="0" err="1"/>
              <a:t>sit</a:t>
            </a:r>
            <a:r>
              <a:rPr lang="de-DE" sz="3200" i="1" dirty="0"/>
              <a:t> 	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Konj.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Präs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Akt.</a:t>
            </a:r>
            <a:r>
              <a:rPr lang="de-DE" sz="3200" dirty="0"/>
              <a:t>	Konj.	Perf.	 Pass.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 err="1"/>
              <a:t>laudatus</a:t>
            </a:r>
            <a:r>
              <a:rPr lang="de-DE" sz="3200" i="1" dirty="0"/>
              <a:t>/a/um 	erat 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Ind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Impf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Akt.</a:t>
            </a:r>
            <a:r>
              <a:rPr lang="de-DE" sz="3200" dirty="0"/>
              <a:t>	</a:t>
            </a:r>
            <a:r>
              <a:rPr lang="de-DE" sz="3200" dirty="0" err="1"/>
              <a:t>Ind</a:t>
            </a:r>
            <a:r>
              <a:rPr lang="de-DE" sz="3200" dirty="0"/>
              <a:t>.	</a:t>
            </a:r>
            <a:r>
              <a:rPr lang="de-DE" sz="3200" dirty="0" err="1"/>
              <a:t>Plqpf</a:t>
            </a:r>
            <a:r>
              <a:rPr lang="de-DE" sz="3200" dirty="0"/>
              <a:t>. Pass.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 err="1"/>
              <a:t>laudatus</a:t>
            </a:r>
            <a:r>
              <a:rPr lang="de-DE" sz="3200" i="1" dirty="0"/>
              <a:t>/a/um 	esset	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Konj.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Impf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Akt.</a:t>
            </a:r>
            <a:r>
              <a:rPr lang="de-DE" sz="3200" dirty="0"/>
              <a:t>	Konj.	</a:t>
            </a:r>
            <a:r>
              <a:rPr lang="de-DE" sz="3200" dirty="0" err="1"/>
              <a:t>Plqpf</a:t>
            </a:r>
            <a:r>
              <a:rPr lang="de-DE" sz="3200" dirty="0"/>
              <a:t>. Pass.</a:t>
            </a:r>
          </a:p>
        </p:txBody>
      </p:sp>
    </p:spTree>
    <p:extLst>
      <p:ext uri="{BB962C8B-B14F-4D97-AF65-F5344CB8AC3E}">
        <p14:creationId xmlns:p14="http://schemas.microsoft.com/office/powerpoint/2010/main" val="34531706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CE82CE-F371-42AC-9DFF-863F7308B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r>
              <a:rPr lang="de-DE" sz="4000" dirty="0"/>
              <a:t>Das Perfekt-Passiv-System: PPP + Form von </a:t>
            </a:r>
            <a:r>
              <a:rPr lang="de-DE" sz="4000" i="1" dirty="0"/>
              <a:t>esse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BFB18F-0124-4331-9203-C98001A5E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b="1" dirty="0"/>
              <a:t>PPP			</a:t>
            </a:r>
            <a:r>
              <a:rPr lang="de-DE" sz="3200" b="1" dirty="0">
                <a:solidFill>
                  <a:schemeClr val="bg2">
                    <a:lumMod val="75000"/>
                  </a:schemeClr>
                </a:solidFill>
              </a:rPr>
              <a:t>Form von </a:t>
            </a:r>
            <a:r>
              <a:rPr lang="de-DE" sz="3200" b="1" i="1" dirty="0">
                <a:solidFill>
                  <a:schemeClr val="bg2">
                    <a:lumMod val="75000"/>
                  </a:schemeClr>
                </a:solidFill>
              </a:rPr>
              <a:t>esse</a:t>
            </a:r>
            <a:r>
              <a:rPr lang="de-DE" sz="3200" b="1" dirty="0"/>
              <a:t>		Form der Tabelle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 err="1"/>
              <a:t>laudatus</a:t>
            </a:r>
            <a:r>
              <a:rPr lang="de-DE" sz="3200" i="1" dirty="0"/>
              <a:t>/a/um	</a:t>
            </a:r>
            <a:r>
              <a:rPr lang="de-DE" sz="3200" i="1" dirty="0" err="1"/>
              <a:t>est</a:t>
            </a:r>
            <a:r>
              <a:rPr lang="de-DE" sz="3200" i="1" dirty="0"/>
              <a:t> 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Ind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Präs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Akt.</a:t>
            </a:r>
            <a:r>
              <a:rPr lang="de-DE" sz="3200" dirty="0"/>
              <a:t>	</a:t>
            </a:r>
            <a:r>
              <a:rPr lang="de-DE" sz="3200" dirty="0" err="1"/>
              <a:t>Ind</a:t>
            </a:r>
            <a:r>
              <a:rPr lang="de-DE" sz="3200" dirty="0"/>
              <a:t>. 	Perf. 	 Pass.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 err="1"/>
              <a:t>laudatus</a:t>
            </a:r>
            <a:r>
              <a:rPr lang="de-DE" sz="3200" i="1" dirty="0"/>
              <a:t>/a/um 	</a:t>
            </a:r>
            <a:r>
              <a:rPr lang="de-DE" sz="3200" i="1" dirty="0" err="1"/>
              <a:t>sit</a:t>
            </a:r>
            <a:r>
              <a:rPr lang="de-DE" sz="3200" i="1" dirty="0"/>
              <a:t> 	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Konj.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Präs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Akt.</a:t>
            </a:r>
            <a:r>
              <a:rPr lang="de-DE" sz="3200" dirty="0"/>
              <a:t>	Konj.	Perf.	 Pass.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 err="1"/>
              <a:t>laudatus</a:t>
            </a:r>
            <a:r>
              <a:rPr lang="de-DE" sz="3200" i="1" dirty="0"/>
              <a:t>/a/um 	erat 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Ind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Impf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Akt.</a:t>
            </a:r>
            <a:r>
              <a:rPr lang="de-DE" sz="3200" dirty="0"/>
              <a:t>	</a:t>
            </a:r>
            <a:r>
              <a:rPr lang="de-DE" sz="3200" dirty="0" err="1"/>
              <a:t>Ind</a:t>
            </a:r>
            <a:r>
              <a:rPr lang="de-DE" sz="3200" dirty="0"/>
              <a:t>.	</a:t>
            </a:r>
            <a:r>
              <a:rPr lang="de-DE" sz="3200" dirty="0" err="1"/>
              <a:t>Plqpf</a:t>
            </a:r>
            <a:r>
              <a:rPr lang="de-DE" sz="3200" dirty="0"/>
              <a:t>. Pass.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 err="1"/>
              <a:t>laudatus</a:t>
            </a:r>
            <a:r>
              <a:rPr lang="de-DE" sz="3200" i="1" dirty="0"/>
              <a:t>/a/um 	esset	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Konj.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Impf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Akt.</a:t>
            </a:r>
            <a:r>
              <a:rPr lang="de-DE" sz="3200" dirty="0"/>
              <a:t>	Konj.	</a:t>
            </a:r>
            <a:r>
              <a:rPr lang="de-DE" sz="3200" dirty="0" err="1"/>
              <a:t>Plqpf</a:t>
            </a:r>
            <a:r>
              <a:rPr lang="de-DE" sz="3200" dirty="0"/>
              <a:t>. Pass.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 err="1"/>
              <a:t>laudatus</a:t>
            </a:r>
            <a:r>
              <a:rPr lang="de-DE" sz="3200" i="1" dirty="0"/>
              <a:t>/a/um 	</a:t>
            </a:r>
            <a:r>
              <a:rPr lang="de-DE" sz="3200" i="1" dirty="0" err="1"/>
              <a:t>erit</a:t>
            </a:r>
            <a:r>
              <a:rPr lang="de-DE" sz="3200" i="1" dirty="0"/>
              <a:t> 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Ind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</a:t>
            </a:r>
            <a:r>
              <a:rPr lang="de-DE" sz="3200" i="1" dirty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Fut.1 Akt.</a:t>
            </a:r>
            <a:r>
              <a:rPr lang="de-DE" sz="3200" dirty="0"/>
              <a:t>	</a:t>
            </a:r>
            <a:r>
              <a:rPr lang="de-DE" sz="3200" dirty="0" err="1"/>
              <a:t>Ind</a:t>
            </a:r>
            <a:r>
              <a:rPr lang="de-DE" sz="3200" dirty="0"/>
              <a:t>.	Fut.2	 Pass.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1940964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CE82CE-F371-42AC-9DFF-863F7308B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r>
              <a:rPr lang="de-DE" sz="4000" dirty="0"/>
              <a:t>Das Perfekt-Passiv-System: PPP + Form von </a:t>
            </a:r>
            <a:r>
              <a:rPr lang="de-DE" sz="4000" i="1" dirty="0"/>
              <a:t>esse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BFB18F-0124-4331-9203-C98001A5E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3944344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CE82CE-F371-42AC-9DFF-863F7308B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r>
              <a:rPr lang="de-DE" sz="4000" dirty="0"/>
              <a:t>Das Perfekt-Passiv-System: PPP + Form von </a:t>
            </a:r>
            <a:r>
              <a:rPr lang="de-DE" sz="4000" i="1" dirty="0"/>
              <a:t>esse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BFB18F-0124-4331-9203-C98001A5E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b="1" dirty="0"/>
              <a:t>PPP			</a:t>
            </a:r>
            <a:r>
              <a:rPr lang="de-DE" sz="3200" b="1" dirty="0">
                <a:solidFill>
                  <a:schemeClr val="bg2">
                    <a:lumMod val="75000"/>
                  </a:schemeClr>
                </a:solidFill>
              </a:rPr>
              <a:t>Form von </a:t>
            </a:r>
            <a:r>
              <a:rPr lang="de-DE" sz="3200" b="1" i="1" dirty="0">
                <a:solidFill>
                  <a:schemeClr val="bg2">
                    <a:lumMod val="75000"/>
                  </a:schemeClr>
                </a:solidFill>
              </a:rPr>
              <a:t>esse</a:t>
            </a:r>
            <a:r>
              <a:rPr lang="de-DE" sz="3200" b="1" dirty="0"/>
              <a:t>		Form der Tabelle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 err="1"/>
              <a:t>laudatus</a:t>
            </a:r>
            <a:r>
              <a:rPr lang="de-DE" sz="3200" i="1" dirty="0"/>
              <a:t>/a/um	</a:t>
            </a:r>
            <a:r>
              <a:rPr lang="de-DE" sz="3200" i="1" dirty="0" err="1"/>
              <a:t>est</a:t>
            </a:r>
            <a:r>
              <a:rPr lang="de-DE" sz="3200" i="1" dirty="0"/>
              <a:t> 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Ind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Präs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Akt.</a:t>
            </a:r>
            <a:r>
              <a:rPr lang="de-DE" sz="3200" dirty="0"/>
              <a:t>	</a:t>
            </a:r>
            <a:r>
              <a:rPr lang="de-DE" sz="3200" dirty="0" err="1"/>
              <a:t>Ind</a:t>
            </a:r>
            <a:r>
              <a:rPr lang="de-DE" sz="3200" dirty="0"/>
              <a:t>. 	Perf. 	 Pass.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 err="1"/>
              <a:t>laudatus</a:t>
            </a:r>
            <a:r>
              <a:rPr lang="de-DE" sz="3200" i="1" dirty="0"/>
              <a:t>/a/um 	</a:t>
            </a:r>
            <a:r>
              <a:rPr lang="de-DE" sz="3200" i="1" dirty="0" err="1"/>
              <a:t>sit</a:t>
            </a:r>
            <a:r>
              <a:rPr lang="de-DE" sz="3200" i="1" dirty="0"/>
              <a:t> 	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Konj.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Präs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Akt.</a:t>
            </a:r>
            <a:r>
              <a:rPr lang="de-DE" sz="3200" dirty="0"/>
              <a:t>	Konj.	Perf.	 Pass.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 err="1"/>
              <a:t>laudatus</a:t>
            </a:r>
            <a:r>
              <a:rPr lang="de-DE" sz="3200" i="1" dirty="0"/>
              <a:t>/a/um 	erat 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Ind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Impf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Akt.</a:t>
            </a:r>
            <a:r>
              <a:rPr lang="de-DE" sz="3200" dirty="0"/>
              <a:t>	</a:t>
            </a:r>
            <a:r>
              <a:rPr lang="de-DE" sz="3200" dirty="0" err="1"/>
              <a:t>Ind</a:t>
            </a:r>
            <a:r>
              <a:rPr lang="de-DE" sz="3200" dirty="0"/>
              <a:t>.	</a:t>
            </a:r>
            <a:r>
              <a:rPr lang="de-DE" sz="3200" dirty="0" err="1"/>
              <a:t>Plqpf</a:t>
            </a:r>
            <a:r>
              <a:rPr lang="de-DE" sz="3200" dirty="0"/>
              <a:t>. Pass.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 err="1"/>
              <a:t>laudatus</a:t>
            </a:r>
            <a:r>
              <a:rPr lang="de-DE" sz="3200" i="1" dirty="0"/>
              <a:t>/a/um 	esset	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Konj.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Impf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Akt.</a:t>
            </a:r>
            <a:r>
              <a:rPr lang="de-DE" sz="3200" dirty="0"/>
              <a:t>	Konj.	</a:t>
            </a:r>
            <a:r>
              <a:rPr lang="de-DE" sz="3200" dirty="0" err="1"/>
              <a:t>Plqpf</a:t>
            </a:r>
            <a:r>
              <a:rPr lang="de-DE" sz="3200" dirty="0"/>
              <a:t>. Pass.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 err="1"/>
              <a:t>laudatus</a:t>
            </a:r>
            <a:r>
              <a:rPr lang="de-DE" sz="3200" i="1" dirty="0"/>
              <a:t>/a/um 	</a:t>
            </a:r>
            <a:r>
              <a:rPr lang="de-DE" sz="3200" i="1" dirty="0" err="1"/>
              <a:t>erit</a:t>
            </a:r>
            <a:r>
              <a:rPr lang="de-DE" sz="3200" i="1" dirty="0"/>
              <a:t> 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Ind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</a:t>
            </a:r>
            <a:r>
              <a:rPr lang="de-DE" sz="3200" i="1" dirty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Fut.1 Akt.</a:t>
            </a:r>
            <a:r>
              <a:rPr lang="de-DE" sz="3200" dirty="0"/>
              <a:t>	</a:t>
            </a:r>
            <a:r>
              <a:rPr lang="de-DE" sz="3200" dirty="0" err="1"/>
              <a:t>Ind</a:t>
            </a:r>
            <a:r>
              <a:rPr lang="de-DE" sz="3200" dirty="0"/>
              <a:t>.	Fut.2	 Pass.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 err="1"/>
              <a:t>laudatum</a:t>
            </a:r>
            <a:r>
              <a:rPr lang="de-DE" sz="3200" i="1" dirty="0"/>
              <a:t>/a/um esse</a:t>
            </a:r>
            <a:r>
              <a:rPr lang="de-DE" sz="3200" dirty="0"/>
              <a:t>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Infin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Präs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	Akt.</a:t>
            </a:r>
            <a:r>
              <a:rPr lang="de-DE" sz="3200" dirty="0"/>
              <a:t>	</a:t>
            </a:r>
            <a:r>
              <a:rPr lang="de-DE" sz="3200" dirty="0" err="1"/>
              <a:t>Infin</a:t>
            </a:r>
            <a:r>
              <a:rPr lang="de-DE" sz="3200" dirty="0"/>
              <a:t>.	Perf.	 Pass.</a:t>
            </a:r>
          </a:p>
        </p:txBody>
      </p:sp>
    </p:spTree>
    <p:extLst>
      <p:ext uri="{BB962C8B-B14F-4D97-AF65-F5344CB8AC3E}">
        <p14:creationId xmlns:p14="http://schemas.microsoft.com/office/powerpoint/2010/main" val="21790337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CE82CE-F371-42AC-9DFF-863F7308B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r>
              <a:rPr lang="de-DE" sz="4000" dirty="0"/>
              <a:t>Das Perfekt-Passiv-System: PPP + Form von </a:t>
            </a:r>
            <a:r>
              <a:rPr lang="de-DE" sz="4000" i="1" dirty="0"/>
              <a:t>esse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BFB18F-0124-4331-9203-C98001A5E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b="1" dirty="0"/>
              <a:t>PPP			</a:t>
            </a:r>
            <a:r>
              <a:rPr lang="de-DE" sz="3200" b="1" dirty="0">
                <a:solidFill>
                  <a:schemeClr val="bg2">
                    <a:lumMod val="75000"/>
                  </a:schemeClr>
                </a:solidFill>
              </a:rPr>
              <a:t>Form von </a:t>
            </a:r>
            <a:r>
              <a:rPr lang="de-DE" sz="3200" b="1" i="1" dirty="0">
                <a:solidFill>
                  <a:schemeClr val="bg2">
                    <a:lumMod val="75000"/>
                  </a:schemeClr>
                </a:solidFill>
              </a:rPr>
              <a:t>esse</a:t>
            </a:r>
            <a:r>
              <a:rPr lang="de-DE" sz="3200" b="1" dirty="0"/>
              <a:t>		Form der Tabelle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 err="1"/>
              <a:t>laudatus</a:t>
            </a:r>
            <a:r>
              <a:rPr lang="de-DE" sz="3200" i="1" dirty="0"/>
              <a:t>/a/um	</a:t>
            </a:r>
            <a:r>
              <a:rPr lang="de-DE" sz="3200" i="1" dirty="0" err="1"/>
              <a:t>est</a:t>
            </a:r>
            <a:r>
              <a:rPr lang="de-DE" sz="3200" i="1" dirty="0"/>
              <a:t> 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Ind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Präs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Akt.</a:t>
            </a:r>
            <a:r>
              <a:rPr lang="de-DE" sz="3200" dirty="0"/>
              <a:t>	</a:t>
            </a:r>
            <a:r>
              <a:rPr lang="de-DE" sz="3200" dirty="0" err="1"/>
              <a:t>Ind</a:t>
            </a:r>
            <a:r>
              <a:rPr lang="de-DE" sz="3200" dirty="0"/>
              <a:t>. 	Perf. 	 Pass.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 err="1"/>
              <a:t>laudatus</a:t>
            </a:r>
            <a:r>
              <a:rPr lang="de-DE" sz="3200" i="1" dirty="0"/>
              <a:t>/a/um 	</a:t>
            </a:r>
            <a:r>
              <a:rPr lang="de-DE" sz="3200" i="1" dirty="0" err="1"/>
              <a:t>sit</a:t>
            </a:r>
            <a:r>
              <a:rPr lang="de-DE" sz="3200" i="1" dirty="0"/>
              <a:t> 	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Konj.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Präs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Akt.</a:t>
            </a:r>
            <a:r>
              <a:rPr lang="de-DE" sz="3200" dirty="0"/>
              <a:t>	Konj.	Perf.	 Pass.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 err="1"/>
              <a:t>laudatus</a:t>
            </a:r>
            <a:r>
              <a:rPr lang="de-DE" sz="3200" i="1" dirty="0"/>
              <a:t>/a/um 	erat 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Ind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Impf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Akt.</a:t>
            </a:r>
            <a:r>
              <a:rPr lang="de-DE" sz="3200" dirty="0"/>
              <a:t>	</a:t>
            </a:r>
            <a:r>
              <a:rPr lang="de-DE" sz="3200" dirty="0" err="1"/>
              <a:t>Ind</a:t>
            </a:r>
            <a:r>
              <a:rPr lang="de-DE" sz="3200" dirty="0"/>
              <a:t>.	</a:t>
            </a:r>
            <a:r>
              <a:rPr lang="de-DE" sz="3200" dirty="0" err="1"/>
              <a:t>Plqpf</a:t>
            </a:r>
            <a:r>
              <a:rPr lang="de-DE" sz="3200" dirty="0"/>
              <a:t>. Pass.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 err="1"/>
              <a:t>laudatus</a:t>
            </a:r>
            <a:r>
              <a:rPr lang="de-DE" sz="3200" i="1" dirty="0"/>
              <a:t>/a/um 	esset	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Konj.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Impf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Akt.</a:t>
            </a:r>
            <a:r>
              <a:rPr lang="de-DE" sz="3200" dirty="0"/>
              <a:t>	Konj.	</a:t>
            </a:r>
            <a:r>
              <a:rPr lang="de-DE" sz="3200" dirty="0" err="1"/>
              <a:t>Plqpf</a:t>
            </a:r>
            <a:r>
              <a:rPr lang="de-DE" sz="3200" dirty="0"/>
              <a:t>. Pass.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 err="1"/>
              <a:t>laudatus</a:t>
            </a:r>
            <a:r>
              <a:rPr lang="de-DE" sz="3200" i="1" dirty="0"/>
              <a:t>/a/um 	</a:t>
            </a:r>
            <a:r>
              <a:rPr lang="de-DE" sz="3200" i="1" dirty="0" err="1"/>
              <a:t>erit</a:t>
            </a:r>
            <a:r>
              <a:rPr lang="de-DE" sz="3200" i="1" dirty="0"/>
              <a:t> 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Ind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</a:t>
            </a:r>
            <a:r>
              <a:rPr lang="de-DE" sz="3200" i="1" dirty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Fut.1 Akt.</a:t>
            </a:r>
            <a:r>
              <a:rPr lang="de-DE" sz="3200" dirty="0"/>
              <a:t>	</a:t>
            </a:r>
            <a:r>
              <a:rPr lang="de-DE" sz="3200" dirty="0" err="1"/>
              <a:t>Ind</a:t>
            </a:r>
            <a:r>
              <a:rPr lang="de-DE" sz="3200" dirty="0"/>
              <a:t>.	Fut.2	 Pass.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 err="1"/>
              <a:t>laudatum</a:t>
            </a:r>
            <a:r>
              <a:rPr lang="de-DE" sz="3200" i="1" dirty="0"/>
              <a:t>/a/um esse</a:t>
            </a:r>
            <a:r>
              <a:rPr lang="de-DE" sz="3200" dirty="0"/>
              <a:t>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Infin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Präs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	Akt.</a:t>
            </a:r>
            <a:r>
              <a:rPr lang="de-DE" sz="3200" dirty="0"/>
              <a:t>	</a:t>
            </a:r>
            <a:r>
              <a:rPr lang="de-DE" sz="3200" dirty="0" err="1"/>
              <a:t>Infin</a:t>
            </a:r>
            <a:r>
              <a:rPr lang="de-DE" sz="3200" dirty="0"/>
              <a:t>.	Perf.	 Pass.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>
                <a:sym typeface="Wingdings" panose="05000000000000000000" pitchFamily="2" charset="2"/>
              </a:rPr>
              <a:t> Time shift:  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6448279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CE82CE-F371-42AC-9DFF-863F7308B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r>
              <a:rPr lang="de-DE" sz="4000" dirty="0"/>
              <a:t>Das Perfekt-Passiv-System: PPP + Form von </a:t>
            </a:r>
            <a:r>
              <a:rPr lang="de-DE" sz="4000" i="1" dirty="0"/>
              <a:t>esse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BFB18F-0124-4331-9203-C98001A5E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b="1" dirty="0"/>
              <a:t>PPP			</a:t>
            </a:r>
            <a:r>
              <a:rPr lang="de-DE" sz="3200" b="1" dirty="0">
                <a:solidFill>
                  <a:schemeClr val="bg2">
                    <a:lumMod val="75000"/>
                  </a:schemeClr>
                </a:solidFill>
              </a:rPr>
              <a:t>Form von </a:t>
            </a:r>
            <a:r>
              <a:rPr lang="de-DE" sz="3200" b="1" i="1" dirty="0">
                <a:solidFill>
                  <a:schemeClr val="bg2">
                    <a:lumMod val="75000"/>
                  </a:schemeClr>
                </a:solidFill>
              </a:rPr>
              <a:t>esse</a:t>
            </a:r>
            <a:r>
              <a:rPr lang="de-DE" sz="3200" b="1" dirty="0"/>
              <a:t>		Form der Tabelle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 err="1"/>
              <a:t>laudatus</a:t>
            </a:r>
            <a:r>
              <a:rPr lang="de-DE" sz="3200" i="1" dirty="0"/>
              <a:t>/a/um	</a:t>
            </a:r>
            <a:r>
              <a:rPr lang="de-DE" sz="3200" i="1" dirty="0" err="1"/>
              <a:t>est</a:t>
            </a:r>
            <a:r>
              <a:rPr lang="de-DE" sz="3200" i="1" dirty="0"/>
              <a:t> 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Ind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Präs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Akt.</a:t>
            </a:r>
            <a:r>
              <a:rPr lang="de-DE" sz="3200" dirty="0"/>
              <a:t>	</a:t>
            </a:r>
            <a:r>
              <a:rPr lang="de-DE" sz="3200" dirty="0" err="1"/>
              <a:t>Ind</a:t>
            </a:r>
            <a:r>
              <a:rPr lang="de-DE" sz="3200" dirty="0"/>
              <a:t>. 	Perf. 	 Pass.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 err="1"/>
              <a:t>laudatus</a:t>
            </a:r>
            <a:r>
              <a:rPr lang="de-DE" sz="3200" i="1" dirty="0"/>
              <a:t>/a/um 	</a:t>
            </a:r>
            <a:r>
              <a:rPr lang="de-DE" sz="3200" i="1" dirty="0" err="1"/>
              <a:t>sit</a:t>
            </a:r>
            <a:r>
              <a:rPr lang="de-DE" sz="3200" i="1" dirty="0"/>
              <a:t> 	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Konj.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Präs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Akt.</a:t>
            </a:r>
            <a:r>
              <a:rPr lang="de-DE" sz="3200" dirty="0"/>
              <a:t>	Konj.	Perf.	 Pass.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 err="1"/>
              <a:t>laudatus</a:t>
            </a:r>
            <a:r>
              <a:rPr lang="de-DE" sz="3200" i="1" dirty="0"/>
              <a:t>/a/um 	erat 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Ind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Impf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Akt.</a:t>
            </a:r>
            <a:r>
              <a:rPr lang="de-DE" sz="3200" dirty="0"/>
              <a:t>	</a:t>
            </a:r>
            <a:r>
              <a:rPr lang="de-DE" sz="3200" dirty="0" err="1"/>
              <a:t>Ind</a:t>
            </a:r>
            <a:r>
              <a:rPr lang="de-DE" sz="3200" dirty="0"/>
              <a:t>.	</a:t>
            </a:r>
            <a:r>
              <a:rPr lang="de-DE" sz="3200" dirty="0" err="1"/>
              <a:t>Plqpf</a:t>
            </a:r>
            <a:r>
              <a:rPr lang="de-DE" sz="3200" dirty="0"/>
              <a:t>. Pass.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 err="1"/>
              <a:t>laudatus</a:t>
            </a:r>
            <a:r>
              <a:rPr lang="de-DE" sz="3200" i="1" dirty="0"/>
              <a:t>/a/um 	esset	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Konj.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Impf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Akt.</a:t>
            </a:r>
            <a:r>
              <a:rPr lang="de-DE" sz="3200" dirty="0"/>
              <a:t>	Konj.	</a:t>
            </a:r>
            <a:r>
              <a:rPr lang="de-DE" sz="3200" dirty="0" err="1"/>
              <a:t>Plqpf</a:t>
            </a:r>
            <a:r>
              <a:rPr lang="de-DE" sz="3200" dirty="0"/>
              <a:t>. Pass.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 err="1"/>
              <a:t>laudatus</a:t>
            </a:r>
            <a:r>
              <a:rPr lang="de-DE" sz="3200" i="1" dirty="0"/>
              <a:t>/a/um 	</a:t>
            </a:r>
            <a:r>
              <a:rPr lang="de-DE" sz="3200" i="1" dirty="0" err="1"/>
              <a:t>erit</a:t>
            </a:r>
            <a:r>
              <a:rPr lang="de-DE" sz="3200" i="1" dirty="0"/>
              <a:t> 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Ind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</a:t>
            </a:r>
            <a:r>
              <a:rPr lang="de-DE" sz="3200" i="1" dirty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Fut.1 Akt.</a:t>
            </a:r>
            <a:r>
              <a:rPr lang="de-DE" sz="3200" dirty="0"/>
              <a:t>	</a:t>
            </a:r>
            <a:r>
              <a:rPr lang="de-DE" sz="3200" dirty="0" err="1"/>
              <a:t>Ind</a:t>
            </a:r>
            <a:r>
              <a:rPr lang="de-DE" sz="3200" dirty="0"/>
              <a:t>.	Fut.2	 Pass.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 err="1"/>
              <a:t>laudatum</a:t>
            </a:r>
            <a:r>
              <a:rPr lang="de-DE" sz="3200" i="1" dirty="0"/>
              <a:t>/a/um esse</a:t>
            </a:r>
            <a:r>
              <a:rPr lang="de-DE" sz="3200" dirty="0"/>
              <a:t>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Infin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Präs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	Akt.</a:t>
            </a:r>
            <a:r>
              <a:rPr lang="de-DE" sz="3200" dirty="0"/>
              <a:t>	</a:t>
            </a:r>
            <a:r>
              <a:rPr lang="de-DE" sz="3200" dirty="0" err="1"/>
              <a:t>Infin</a:t>
            </a:r>
            <a:r>
              <a:rPr lang="de-DE" sz="3200" dirty="0"/>
              <a:t>.	Perf.	 Pass.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>
                <a:sym typeface="Wingdings" panose="05000000000000000000" pitchFamily="2" charset="2"/>
              </a:rPr>
              <a:t> Tempus v. </a:t>
            </a:r>
            <a:r>
              <a:rPr lang="de-DE" sz="3200" i="1" dirty="0">
                <a:sym typeface="Wingdings" panose="05000000000000000000" pitchFamily="2" charset="2"/>
              </a:rPr>
              <a:t>esse</a:t>
            </a:r>
            <a:r>
              <a:rPr lang="de-DE" sz="3200" dirty="0">
                <a:sym typeface="Wingdings" panose="05000000000000000000" pitchFamily="2" charset="2"/>
              </a:rPr>
              <a:t> 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37799174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CE82CE-F371-42AC-9DFF-863F7308B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r>
              <a:rPr lang="de-DE" sz="4000" dirty="0"/>
              <a:t>Das Perfekt-Passiv-System: PPP + Form von </a:t>
            </a:r>
            <a:r>
              <a:rPr lang="de-DE" sz="4000" i="1" dirty="0"/>
              <a:t>esse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BFB18F-0124-4331-9203-C98001A5E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b="1" dirty="0"/>
              <a:t>PPP			</a:t>
            </a:r>
            <a:r>
              <a:rPr lang="de-DE" sz="3200" b="1" dirty="0">
                <a:solidFill>
                  <a:schemeClr val="bg2">
                    <a:lumMod val="75000"/>
                  </a:schemeClr>
                </a:solidFill>
              </a:rPr>
              <a:t>Form von </a:t>
            </a:r>
            <a:r>
              <a:rPr lang="de-DE" sz="3200" b="1" i="1" dirty="0">
                <a:solidFill>
                  <a:schemeClr val="bg2">
                    <a:lumMod val="75000"/>
                  </a:schemeClr>
                </a:solidFill>
              </a:rPr>
              <a:t>esse</a:t>
            </a:r>
            <a:r>
              <a:rPr lang="de-DE" sz="3200" b="1" dirty="0"/>
              <a:t>		Form der Tabelle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 err="1"/>
              <a:t>laudatus</a:t>
            </a:r>
            <a:r>
              <a:rPr lang="de-DE" sz="3200" i="1" dirty="0"/>
              <a:t>/a/um	</a:t>
            </a:r>
            <a:r>
              <a:rPr lang="de-DE" sz="3200" i="1" dirty="0" err="1"/>
              <a:t>est</a:t>
            </a:r>
            <a:r>
              <a:rPr lang="de-DE" sz="3200" i="1" dirty="0"/>
              <a:t> 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Ind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	</a:t>
            </a:r>
            <a:r>
              <a:rPr lang="de-DE" sz="3200" dirty="0" err="1">
                <a:solidFill>
                  <a:srgbClr val="FF0000"/>
                </a:solidFill>
              </a:rPr>
              <a:t>Präs</a:t>
            </a:r>
            <a:r>
              <a:rPr lang="de-DE" sz="3200" dirty="0">
                <a:solidFill>
                  <a:srgbClr val="FF0000"/>
                </a:solidFill>
              </a:rPr>
              <a:t>.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 Akt.</a:t>
            </a:r>
            <a:r>
              <a:rPr lang="de-DE" sz="3200" dirty="0"/>
              <a:t>	</a:t>
            </a:r>
            <a:r>
              <a:rPr lang="de-DE" sz="3200" dirty="0" err="1"/>
              <a:t>Ind</a:t>
            </a:r>
            <a:r>
              <a:rPr lang="de-DE" sz="3200" dirty="0"/>
              <a:t>. 	Perf. 	 Pass.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 err="1"/>
              <a:t>laudatus</a:t>
            </a:r>
            <a:r>
              <a:rPr lang="de-DE" sz="3200" i="1" dirty="0"/>
              <a:t>/a/um 	</a:t>
            </a:r>
            <a:r>
              <a:rPr lang="de-DE" sz="3200" i="1" dirty="0" err="1"/>
              <a:t>sit</a:t>
            </a:r>
            <a:r>
              <a:rPr lang="de-DE" sz="3200" i="1" dirty="0"/>
              <a:t> 	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Konj.	</a:t>
            </a:r>
            <a:r>
              <a:rPr lang="de-DE" sz="3200" dirty="0" err="1">
                <a:solidFill>
                  <a:srgbClr val="FF0000"/>
                </a:solidFill>
              </a:rPr>
              <a:t>Präs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Akt.</a:t>
            </a:r>
            <a:r>
              <a:rPr lang="de-DE" sz="3200" dirty="0"/>
              <a:t>	Konj.	Perf.	 Pass.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 err="1"/>
              <a:t>laudatus</a:t>
            </a:r>
            <a:r>
              <a:rPr lang="de-DE" sz="3200" i="1" dirty="0"/>
              <a:t>/a/um 	erat 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Ind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	</a:t>
            </a:r>
            <a:r>
              <a:rPr lang="de-DE" sz="3200" dirty="0" err="1">
                <a:solidFill>
                  <a:srgbClr val="FF0000"/>
                </a:solidFill>
              </a:rPr>
              <a:t>Impf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Akt.</a:t>
            </a:r>
            <a:r>
              <a:rPr lang="de-DE" sz="3200" dirty="0"/>
              <a:t>	</a:t>
            </a:r>
            <a:r>
              <a:rPr lang="de-DE" sz="3200" dirty="0" err="1"/>
              <a:t>Ind</a:t>
            </a:r>
            <a:r>
              <a:rPr lang="de-DE" sz="3200" dirty="0"/>
              <a:t>.	</a:t>
            </a:r>
            <a:r>
              <a:rPr lang="de-DE" sz="3200" dirty="0" err="1"/>
              <a:t>Plqpf</a:t>
            </a:r>
            <a:r>
              <a:rPr lang="de-DE" sz="3200" dirty="0"/>
              <a:t>. Pass.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 err="1"/>
              <a:t>laudatus</a:t>
            </a:r>
            <a:r>
              <a:rPr lang="de-DE" sz="3200" i="1" dirty="0"/>
              <a:t>/a/um 	esset	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Konj.	</a:t>
            </a:r>
            <a:r>
              <a:rPr lang="de-DE" sz="3200" dirty="0" err="1">
                <a:solidFill>
                  <a:srgbClr val="FF0000"/>
                </a:solidFill>
              </a:rPr>
              <a:t>Impf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Akt.</a:t>
            </a:r>
            <a:r>
              <a:rPr lang="de-DE" sz="3200" dirty="0"/>
              <a:t>	Konj.	</a:t>
            </a:r>
            <a:r>
              <a:rPr lang="de-DE" sz="3200" dirty="0" err="1"/>
              <a:t>Plqpf</a:t>
            </a:r>
            <a:r>
              <a:rPr lang="de-DE" sz="3200" dirty="0"/>
              <a:t>. Pass.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 err="1"/>
              <a:t>laudatus</a:t>
            </a:r>
            <a:r>
              <a:rPr lang="de-DE" sz="3200" i="1" dirty="0"/>
              <a:t>/a/um 	</a:t>
            </a:r>
            <a:r>
              <a:rPr lang="de-DE" sz="3200" i="1" dirty="0" err="1"/>
              <a:t>erit</a:t>
            </a:r>
            <a:r>
              <a:rPr lang="de-DE" sz="3200" i="1" dirty="0"/>
              <a:t> 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Ind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</a:t>
            </a:r>
            <a:r>
              <a:rPr lang="de-DE" sz="3200" i="1" dirty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de-DE" sz="3200" dirty="0">
                <a:solidFill>
                  <a:srgbClr val="FF0000"/>
                </a:solidFill>
              </a:rPr>
              <a:t>Fut.1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 Akt.</a:t>
            </a:r>
            <a:r>
              <a:rPr lang="de-DE" sz="3200" dirty="0"/>
              <a:t>	</a:t>
            </a:r>
            <a:r>
              <a:rPr lang="de-DE" sz="3200" dirty="0" err="1"/>
              <a:t>Ind</a:t>
            </a:r>
            <a:r>
              <a:rPr lang="de-DE" sz="3200" dirty="0"/>
              <a:t>.	Fut.2	 Pass.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 err="1"/>
              <a:t>laudatum</a:t>
            </a:r>
            <a:r>
              <a:rPr lang="de-DE" sz="3200" i="1" dirty="0"/>
              <a:t>/a/um esse</a:t>
            </a:r>
            <a:r>
              <a:rPr lang="de-DE" sz="3200" dirty="0"/>
              <a:t>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Infin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</a:t>
            </a:r>
            <a:r>
              <a:rPr lang="de-DE" sz="3200" dirty="0" err="1">
                <a:solidFill>
                  <a:srgbClr val="FF0000"/>
                </a:solidFill>
              </a:rPr>
              <a:t>Präs</a:t>
            </a:r>
            <a:r>
              <a:rPr lang="de-DE" sz="3200" dirty="0">
                <a:solidFill>
                  <a:srgbClr val="FF0000"/>
                </a:solidFill>
              </a:rPr>
              <a:t>.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	Akt.</a:t>
            </a:r>
            <a:r>
              <a:rPr lang="de-DE" sz="3200" dirty="0"/>
              <a:t>	</a:t>
            </a:r>
            <a:r>
              <a:rPr lang="de-DE" sz="3200" dirty="0" err="1"/>
              <a:t>Infin</a:t>
            </a:r>
            <a:r>
              <a:rPr lang="de-DE" sz="3200" dirty="0"/>
              <a:t>.	Perf.	 Pass.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>
                <a:sym typeface="Wingdings" panose="05000000000000000000" pitchFamily="2" charset="2"/>
              </a:rPr>
              <a:t> </a:t>
            </a:r>
            <a:r>
              <a:rPr lang="de-DE" sz="3200" dirty="0">
                <a:solidFill>
                  <a:srgbClr val="FF0000"/>
                </a:solidFill>
                <a:sym typeface="Wingdings" panose="05000000000000000000" pitchFamily="2" charset="2"/>
              </a:rPr>
              <a:t>Tempus</a:t>
            </a:r>
            <a:r>
              <a:rPr lang="de-DE" sz="3200" dirty="0">
                <a:sym typeface="Wingdings" panose="05000000000000000000" pitchFamily="2" charset="2"/>
              </a:rPr>
              <a:t> v. </a:t>
            </a:r>
            <a:r>
              <a:rPr lang="de-DE" sz="3200" i="1" dirty="0">
                <a:sym typeface="Wingdings" panose="05000000000000000000" pitchFamily="2" charset="2"/>
              </a:rPr>
              <a:t>esse</a:t>
            </a:r>
            <a:r>
              <a:rPr lang="de-DE" sz="3200" dirty="0">
                <a:sym typeface="Wingdings" panose="05000000000000000000" pitchFamily="2" charset="2"/>
              </a:rPr>
              <a:t> 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6553511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CE82CE-F371-42AC-9DFF-863F7308B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r>
              <a:rPr lang="de-DE" sz="4000" dirty="0"/>
              <a:t>Das Perfekt-Passiv-System: PPP + Form von </a:t>
            </a:r>
            <a:r>
              <a:rPr lang="de-DE" sz="4000" i="1" dirty="0"/>
              <a:t>esse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BFB18F-0124-4331-9203-C98001A5E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b="1" dirty="0"/>
              <a:t>PPP			</a:t>
            </a:r>
            <a:r>
              <a:rPr lang="de-DE" sz="3200" b="1" dirty="0">
                <a:solidFill>
                  <a:schemeClr val="bg2">
                    <a:lumMod val="75000"/>
                  </a:schemeClr>
                </a:solidFill>
              </a:rPr>
              <a:t>Form von </a:t>
            </a:r>
            <a:r>
              <a:rPr lang="de-DE" sz="3200" b="1" i="1" dirty="0">
                <a:solidFill>
                  <a:schemeClr val="bg2">
                    <a:lumMod val="75000"/>
                  </a:schemeClr>
                </a:solidFill>
              </a:rPr>
              <a:t>esse</a:t>
            </a:r>
            <a:r>
              <a:rPr lang="de-DE" sz="3200" b="1" dirty="0"/>
              <a:t>		Form der Tabelle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 err="1"/>
              <a:t>laudatus</a:t>
            </a:r>
            <a:r>
              <a:rPr lang="de-DE" sz="3200" i="1" dirty="0"/>
              <a:t>/a/um	</a:t>
            </a:r>
            <a:r>
              <a:rPr lang="de-DE" sz="3200" i="1" dirty="0" err="1"/>
              <a:t>est</a:t>
            </a:r>
            <a:r>
              <a:rPr lang="de-DE" sz="3200" i="1" dirty="0"/>
              <a:t> 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Ind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	</a:t>
            </a:r>
            <a:r>
              <a:rPr lang="de-DE" sz="3200" dirty="0" err="1">
                <a:solidFill>
                  <a:srgbClr val="FF0000"/>
                </a:solidFill>
              </a:rPr>
              <a:t>Präs</a:t>
            </a:r>
            <a:r>
              <a:rPr lang="de-DE" sz="3200" dirty="0">
                <a:solidFill>
                  <a:srgbClr val="FF0000"/>
                </a:solidFill>
              </a:rPr>
              <a:t>.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 Akt.</a:t>
            </a:r>
            <a:r>
              <a:rPr lang="de-DE" sz="3200" dirty="0"/>
              <a:t>	</a:t>
            </a:r>
            <a:r>
              <a:rPr lang="de-DE" sz="3200" dirty="0" err="1"/>
              <a:t>Ind</a:t>
            </a:r>
            <a:r>
              <a:rPr lang="de-DE" sz="3200" dirty="0"/>
              <a:t>. 	Perf. 	 Pass.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 err="1"/>
              <a:t>laudatus</a:t>
            </a:r>
            <a:r>
              <a:rPr lang="de-DE" sz="3200" i="1" dirty="0"/>
              <a:t>/a/um 	</a:t>
            </a:r>
            <a:r>
              <a:rPr lang="de-DE" sz="3200" i="1" dirty="0" err="1"/>
              <a:t>sit</a:t>
            </a:r>
            <a:r>
              <a:rPr lang="de-DE" sz="3200" i="1" dirty="0"/>
              <a:t> 	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Konj.	</a:t>
            </a:r>
            <a:r>
              <a:rPr lang="de-DE" sz="3200" dirty="0" err="1">
                <a:solidFill>
                  <a:srgbClr val="FF0000"/>
                </a:solidFill>
              </a:rPr>
              <a:t>Präs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Akt.</a:t>
            </a:r>
            <a:r>
              <a:rPr lang="de-DE" sz="3200" dirty="0"/>
              <a:t>	Konj.	Perf.	 Pass.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 err="1"/>
              <a:t>laudatus</a:t>
            </a:r>
            <a:r>
              <a:rPr lang="de-DE" sz="3200" i="1" dirty="0"/>
              <a:t>/a/um 	erat 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Ind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	</a:t>
            </a:r>
            <a:r>
              <a:rPr lang="de-DE" sz="3200" dirty="0" err="1">
                <a:solidFill>
                  <a:srgbClr val="FF0000"/>
                </a:solidFill>
              </a:rPr>
              <a:t>Impf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Akt.</a:t>
            </a:r>
            <a:r>
              <a:rPr lang="de-DE" sz="3200" dirty="0"/>
              <a:t>	</a:t>
            </a:r>
            <a:r>
              <a:rPr lang="de-DE" sz="3200" dirty="0" err="1"/>
              <a:t>Ind</a:t>
            </a:r>
            <a:r>
              <a:rPr lang="de-DE" sz="3200" dirty="0"/>
              <a:t>.	</a:t>
            </a:r>
            <a:r>
              <a:rPr lang="de-DE" sz="3200" dirty="0" err="1"/>
              <a:t>Plqpf</a:t>
            </a:r>
            <a:r>
              <a:rPr lang="de-DE" sz="3200" dirty="0"/>
              <a:t>. Pass.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 err="1"/>
              <a:t>laudatus</a:t>
            </a:r>
            <a:r>
              <a:rPr lang="de-DE" sz="3200" i="1" dirty="0"/>
              <a:t>/a/um 	esset	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Konj.	</a:t>
            </a:r>
            <a:r>
              <a:rPr lang="de-DE" sz="3200" dirty="0" err="1">
                <a:solidFill>
                  <a:srgbClr val="FF0000"/>
                </a:solidFill>
              </a:rPr>
              <a:t>Impf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Akt.</a:t>
            </a:r>
            <a:r>
              <a:rPr lang="de-DE" sz="3200" dirty="0"/>
              <a:t>	Konj.	</a:t>
            </a:r>
            <a:r>
              <a:rPr lang="de-DE" sz="3200" dirty="0" err="1"/>
              <a:t>Plqpf</a:t>
            </a:r>
            <a:r>
              <a:rPr lang="de-DE" sz="3200" dirty="0"/>
              <a:t>. Pass.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 err="1"/>
              <a:t>laudatus</a:t>
            </a:r>
            <a:r>
              <a:rPr lang="de-DE" sz="3200" i="1" dirty="0"/>
              <a:t>/a/um 	</a:t>
            </a:r>
            <a:r>
              <a:rPr lang="de-DE" sz="3200" i="1" dirty="0" err="1"/>
              <a:t>erit</a:t>
            </a:r>
            <a:r>
              <a:rPr lang="de-DE" sz="3200" i="1" dirty="0"/>
              <a:t> 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Ind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</a:t>
            </a:r>
            <a:r>
              <a:rPr lang="de-DE" sz="3200" i="1" dirty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de-DE" sz="3200" dirty="0">
                <a:solidFill>
                  <a:srgbClr val="FF0000"/>
                </a:solidFill>
              </a:rPr>
              <a:t>Fut.1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 Akt.</a:t>
            </a:r>
            <a:r>
              <a:rPr lang="de-DE" sz="3200" dirty="0"/>
              <a:t>	</a:t>
            </a:r>
            <a:r>
              <a:rPr lang="de-DE" sz="3200" dirty="0" err="1"/>
              <a:t>Ind</a:t>
            </a:r>
            <a:r>
              <a:rPr lang="de-DE" sz="3200" dirty="0"/>
              <a:t>.	Fut.2	 Pass.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 err="1"/>
              <a:t>laudatum</a:t>
            </a:r>
            <a:r>
              <a:rPr lang="de-DE" sz="3200" i="1" dirty="0"/>
              <a:t>/a/um esse</a:t>
            </a:r>
            <a:r>
              <a:rPr lang="de-DE" sz="3200" dirty="0"/>
              <a:t>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Infin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</a:t>
            </a:r>
            <a:r>
              <a:rPr lang="de-DE" sz="3200" dirty="0" err="1">
                <a:solidFill>
                  <a:srgbClr val="FF0000"/>
                </a:solidFill>
              </a:rPr>
              <a:t>Präs</a:t>
            </a:r>
            <a:r>
              <a:rPr lang="de-DE" sz="3200" dirty="0">
                <a:solidFill>
                  <a:srgbClr val="FF0000"/>
                </a:solidFill>
              </a:rPr>
              <a:t>.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	Akt.</a:t>
            </a:r>
            <a:r>
              <a:rPr lang="de-DE" sz="3200" dirty="0"/>
              <a:t>	</a:t>
            </a:r>
            <a:r>
              <a:rPr lang="de-DE" sz="3200" dirty="0" err="1"/>
              <a:t>Infin</a:t>
            </a:r>
            <a:r>
              <a:rPr lang="de-DE" sz="3200" dirty="0"/>
              <a:t>.	Perf.	 Pass.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>
                <a:sym typeface="Wingdings" panose="05000000000000000000" pitchFamily="2" charset="2"/>
              </a:rPr>
              <a:t> </a:t>
            </a:r>
            <a:r>
              <a:rPr lang="de-DE" sz="3200" dirty="0">
                <a:solidFill>
                  <a:srgbClr val="FF0000"/>
                </a:solidFill>
                <a:sym typeface="Wingdings" panose="05000000000000000000" pitchFamily="2" charset="2"/>
              </a:rPr>
              <a:t>Tempus</a:t>
            </a:r>
            <a:r>
              <a:rPr lang="de-DE" sz="3200" dirty="0">
                <a:sym typeface="Wingdings" panose="05000000000000000000" pitchFamily="2" charset="2"/>
              </a:rPr>
              <a:t> v. </a:t>
            </a:r>
            <a:r>
              <a:rPr lang="de-DE" sz="3200" i="1" dirty="0">
                <a:sym typeface="Wingdings" panose="05000000000000000000" pitchFamily="2" charset="2"/>
              </a:rPr>
              <a:t>esse</a:t>
            </a:r>
            <a:r>
              <a:rPr lang="de-DE" sz="3200" dirty="0">
                <a:sym typeface="Wingdings" panose="05000000000000000000" pitchFamily="2" charset="2"/>
              </a:rPr>
              <a:t> + PPP wird „vollendetes“ Tempus beim Verb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13825466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CE82CE-F371-42AC-9DFF-863F7308B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r>
              <a:rPr lang="de-DE" sz="4000" dirty="0"/>
              <a:t>Das Perfekt-Passiv-System: PPP + Form von </a:t>
            </a:r>
            <a:r>
              <a:rPr lang="de-DE" sz="4000" i="1" dirty="0"/>
              <a:t>esse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BFB18F-0124-4331-9203-C98001A5E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b="1" dirty="0"/>
              <a:t>PPP			</a:t>
            </a:r>
            <a:r>
              <a:rPr lang="de-DE" sz="3200" b="1" dirty="0">
                <a:solidFill>
                  <a:schemeClr val="bg2">
                    <a:lumMod val="75000"/>
                  </a:schemeClr>
                </a:solidFill>
              </a:rPr>
              <a:t>Form von </a:t>
            </a:r>
            <a:r>
              <a:rPr lang="de-DE" sz="3200" b="1" i="1" dirty="0">
                <a:solidFill>
                  <a:schemeClr val="bg2">
                    <a:lumMod val="75000"/>
                  </a:schemeClr>
                </a:solidFill>
              </a:rPr>
              <a:t>esse</a:t>
            </a:r>
            <a:r>
              <a:rPr lang="de-DE" sz="3200" b="1" dirty="0"/>
              <a:t>		Form der Tabelle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 err="1"/>
              <a:t>laudatus</a:t>
            </a:r>
            <a:r>
              <a:rPr lang="de-DE" sz="3200" i="1" dirty="0"/>
              <a:t>/a/um	</a:t>
            </a:r>
            <a:r>
              <a:rPr lang="de-DE" sz="3200" i="1" dirty="0" err="1"/>
              <a:t>est</a:t>
            </a:r>
            <a:r>
              <a:rPr lang="de-DE" sz="3200" i="1" dirty="0"/>
              <a:t> 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Ind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	</a:t>
            </a:r>
            <a:r>
              <a:rPr lang="de-DE" sz="3200" dirty="0" err="1">
                <a:solidFill>
                  <a:srgbClr val="FF0000"/>
                </a:solidFill>
              </a:rPr>
              <a:t>Präs</a:t>
            </a:r>
            <a:r>
              <a:rPr lang="de-DE" sz="3200" dirty="0">
                <a:solidFill>
                  <a:srgbClr val="FF0000"/>
                </a:solidFill>
              </a:rPr>
              <a:t>.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 Akt.</a:t>
            </a:r>
            <a:r>
              <a:rPr lang="de-DE" sz="3200" dirty="0"/>
              <a:t>	</a:t>
            </a:r>
            <a:r>
              <a:rPr lang="de-DE" sz="3200" dirty="0" err="1"/>
              <a:t>Ind</a:t>
            </a:r>
            <a:r>
              <a:rPr lang="de-DE" sz="3200" dirty="0"/>
              <a:t>. 	</a:t>
            </a:r>
            <a:r>
              <a:rPr lang="de-DE" sz="3200" dirty="0">
                <a:solidFill>
                  <a:srgbClr val="0070C0"/>
                </a:solidFill>
              </a:rPr>
              <a:t>Perf</a:t>
            </a:r>
            <a:r>
              <a:rPr lang="de-DE" sz="3200" dirty="0"/>
              <a:t>. 	 Pass.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 err="1"/>
              <a:t>laudatus</a:t>
            </a:r>
            <a:r>
              <a:rPr lang="de-DE" sz="3200" i="1" dirty="0"/>
              <a:t>/a/um 	</a:t>
            </a:r>
            <a:r>
              <a:rPr lang="de-DE" sz="3200" i="1" dirty="0" err="1"/>
              <a:t>sit</a:t>
            </a:r>
            <a:r>
              <a:rPr lang="de-DE" sz="3200" i="1" dirty="0"/>
              <a:t> 	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Konj.	</a:t>
            </a:r>
            <a:r>
              <a:rPr lang="de-DE" sz="3200" dirty="0" err="1">
                <a:solidFill>
                  <a:srgbClr val="FF0000"/>
                </a:solidFill>
              </a:rPr>
              <a:t>Präs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Akt.</a:t>
            </a:r>
            <a:r>
              <a:rPr lang="de-DE" sz="3200" dirty="0"/>
              <a:t>	Konj.	</a:t>
            </a:r>
            <a:r>
              <a:rPr lang="de-DE" sz="3200" dirty="0">
                <a:solidFill>
                  <a:srgbClr val="0070C0"/>
                </a:solidFill>
              </a:rPr>
              <a:t>Perf</a:t>
            </a:r>
            <a:r>
              <a:rPr lang="de-DE" sz="3200" dirty="0"/>
              <a:t>.	 Pass.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 err="1"/>
              <a:t>laudatus</a:t>
            </a:r>
            <a:r>
              <a:rPr lang="de-DE" sz="3200" i="1" dirty="0"/>
              <a:t>/a/um 	erat 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Ind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	</a:t>
            </a:r>
            <a:r>
              <a:rPr lang="de-DE" sz="3200" dirty="0" err="1">
                <a:solidFill>
                  <a:srgbClr val="FF0000"/>
                </a:solidFill>
              </a:rPr>
              <a:t>Impf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Akt.</a:t>
            </a:r>
            <a:r>
              <a:rPr lang="de-DE" sz="3200" dirty="0"/>
              <a:t>	</a:t>
            </a:r>
            <a:r>
              <a:rPr lang="de-DE" sz="3200" dirty="0" err="1"/>
              <a:t>Ind</a:t>
            </a:r>
            <a:r>
              <a:rPr lang="de-DE" sz="3200" dirty="0"/>
              <a:t>.	</a:t>
            </a:r>
            <a:r>
              <a:rPr lang="de-DE" sz="3200" dirty="0" err="1">
                <a:solidFill>
                  <a:srgbClr val="0070C0"/>
                </a:solidFill>
              </a:rPr>
              <a:t>Plqpf</a:t>
            </a:r>
            <a:r>
              <a:rPr lang="de-DE" sz="3200" dirty="0"/>
              <a:t>. Pass.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 err="1"/>
              <a:t>laudatus</a:t>
            </a:r>
            <a:r>
              <a:rPr lang="de-DE" sz="3200" i="1" dirty="0"/>
              <a:t>/a/um 	esset	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Konj.	</a:t>
            </a:r>
            <a:r>
              <a:rPr lang="de-DE" sz="3200" dirty="0" err="1">
                <a:solidFill>
                  <a:srgbClr val="FF0000"/>
                </a:solidFill>
              </a:rPr>
              <a:t>Impf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Akt.</a:t>
            </a:r>
            <a:r>
              <a:rPr lang="de-DE" sz="3200" dirty="0"/>
              <a:t>	Konj.	</a:t>
            </a:r>
            <a:r>
              <a:rPr lang="de-DE" sz="3200" dirty="0" err="1">
                <a:solidFill>
                  <a:srgbClr val="0070C0"/>
                </a:solidFill>
              </a:rPr>
              <a:t>Plqpf</a:t>
            </a:r>
            <a:r>
              <a:rPr lang="de-DE" sz="3200" dirty="0"/>
              <a:t>. Pass.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 err="1"/>
              <a:t>laudatus</a:t>
            </a:r>
            <a:r>
              <a:rPr lang="de-DE" sz="3200" i="1" dirty="0"/>
              <a:t>/a/um 	</a:t>
            </a:r>
            <a:r>
              <a:rPr lang="de-DE" sz="3200" i="1" dirty="0" err="1"/>
              <a:t>erit</a:t>
            </a:r>
            <a:r>
              <a:rPr lang="de-DE" sz="3200" i="1" dirty="0"/>
              <a:t> 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Ind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</a:t>
            </a:r>
            <a:r>
              <a:rPr lang="de-DE" sz="3200" i="1" dirty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de-DE" sz="3200" dirty="0">
                <a:solidFill>
                  <a:srgbClr val="FF0000"/>
                </a:solidFill>
              </a:rPr>
              <a:t>Fut.1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 Akt.</a:t>
            </a:r>
            <a:r>
              <a:rPr lang="de-DE" sz="3200" dirty="0"/>
              <a:t>	</a:t>
            </a:r>
            <a:r>
              <a:rPr lang="de-DE" sz="3200" dirty="0" err="1"/>
              <a:t>Ind</a:t>
            </a:r>
            <a:r>
              <a:rPr lang="de-DE" sz="3200" dirty="0"/>
              <a:t>.	</a:t>
            </a:r>
            <a:r>
              <a:rPr lang="de-DE" sz="3200" dirty="0">
                <a:solidFill>
                  <a:srgbClr val="0070C0"/>
                </a:solidFill>
              </a:rPr>
              <a:t>Fut.2</a:t>
            </a:r>
            <a:r>
              <a:rPr lang="de-DE" sz="3200" dirty="0"/>
              <a:t>	 Pass.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i="1" dirty="0" err="1"/>
              <a:t>laudatum</a:t>
            </a:r>
            <a:r>
              <a:rPr lang="de-DE" sz="3200" i="1" dirty="0"/>
              <a:t>/a/um esse</a:t>
            </a:r>
            <a:r>
              <a:rPr lang="de-DE" sz="3200" dirty="0"/>
              <a:t>	</a:t>
            </a:r>
            <a:r>
              <a:rPr lang="de-DE" sz="3200" dirty="0" err="1">
                <a:solidFill>
                  <a:schemeClr val="bg2">
                    <a:lumMod val="75000"/>
                  </a:schemeClr>
                </a:solidFill>
              </a:rPr>
              <a:t>Infin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. </a:t>
            </a:r>
            <a:r>
              <a:rPr lang="de-DE" sz="3200" dirty="0" err="1">
                <a:solidFill>
                  <a:srgbClr val="FF0000"/>
                </a:solidFill>
              </a:rPr>
              <a:t>Präs</a:t>
            </a:r>
            <a:r>
              <a:rPr lang="de-DE" sz="3200" dirty="0">
                <a:solidFill>
                  <a:srgbClr val="FF0000"/>
                </a:solidFill>
              </a:rPr>
              <a:t>.</a:t>
            </a:r>
            <a:r>
              <a:rPr lang="de-DE" sz="3200" dirty="0">
                <a:solidFill>
                  <a:schemeClr val="bg2">
                    <a:lumMod val="75000"/>
                  </a:schemeClr>
                </a:solidFill>
              </a:rPr>
              <a:t>	Akt.</a:t>
            </a:r>
            <a:r>
              <a:rPr lang="de-DE" sz="3200" dirty="0"/>
              <a:t>	</a:t>
            </a:r>
            <a:r>
              <a:rPr lang="de-DE" sz="3200" dirty="0" err="1"/>
              <a:t>Infin</a:t>
            </a:r>
            <a:r>
              <a:rPr lang="de-DE" sz="3200" dirty="0"/>
              <a:t>.	</a:t>
            </a:r>
            <a:r>
              <a:rPr lang="de-DE" sz="3200" dirty="0">
                <a:solidFill>
                  <a:srgbClr val="0070C0"/>
                </a:solidFill>
              </a:rPr>
              <a:t>Perf</a:t>
            </a:r>
            <a:r>
              <a:rPr lang="de-DE" sz="3200" dirty="0"/>
              <a:t>.	 Pass.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>
                <a:sym typeface="Wingdings" panose="05000000000000000000" pitchFamily="2" charset="2"/>
              </a:rPr>
              <a:t> </a:t>
            </a:r>
            <a:r>
              <a:rPr lang="de-DE" sz="3200" dirty="0">
                <a:solidFill>
                  <a:srgbClr val="FF0000"/>
                </a:solidFill>
                <a:sym typeface="Wingdings" panose="05000000000000000000" pitchFamily="2" charset="2"/>
              </a:rPr>
              <a:t>Tempus</a:t>
            </a:r>
            <a:r>
              <a:rPr lang="de-DE" sz="3200" dirty="0">
                <a:sym typeface="Wingdings" panose="05000000000000000000" pitchFamily="2" charset="2"/>
              </a:rPr>
              <a:t> v. </a:t>
            </a:r>
            <a:r>
              <a:rPr lang="de-DE" sz="3200" i="1" dirty="0">
                <a:sym typeface="Wingdings" panose="05000000000000000000" pitchFamily="2" charset="2"/>
              </a:rPr>
              <a:t>esse</a:t>
            </a:r>
            <a:r>
              <a:rPr lang="de-DE" sz="3200" dirty="0">
                <a:sym typeface="Wingdings" panose="05000000000000000000" pitchFamily="2" charset="2"/>
              </a:rPr>
              <a:t> + PPP wird </a:t>
            </a:r>
            <a:r>
              <a:rPr lang="de-DE" sz="3200" dirty="0">
                <a:solidFill>
                  <a:srgbClr val="0070C0"/>
                </a:solidFill>
                <a:sym typeface="Wingdings" panose="05000000000000000000" pitchFamily="2" charset="2"/>
              </a:rPr>
              <a:t>„vollendetes“ Tempus</a:t>
            </a:r>
            <a:r>
              <a:rPr lang="de-DE" sz="3200" dirty="0">
                <a:sym typeface="Wingdings" panose="05000000000000000000" pitchFamily="2" charset="2"/>
              </a:rPr>
              <a:t> beim Verb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33971671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CE82CE-F371-42AC-9DFF-863F7308B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r>
              <a:rPr lang="de-DE" sz="4000" dirty="0"/>
              <a:t>Das Perfekt-Passiv-System: PPP + Form von </a:t>
            </a:r>
            <a:r>
              <a:rPr lang="de-DE" sz="4000" i="1" dirty="0"/>
              <a:t>esse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BFB18F-0124-4331-9203-C98001A5E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b="1" dirty="0"/>
              <a:t>Zur Ausgestaltung des PPPs in zusammengesetzten Formen</a:t>
            </a:r>
          </a:p>
        </p:txBody>
      </p:sp>
    </p:spTree>
    <p:extLst>
      <p:ext uri="{BB962C8B-B14F-4D97-AF65-F5344CB8AC3E}">
        <p14:creationId xmlns:p14="http://schemas.microsoft.com/office/powerpoint/2010/main" val="19836122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CE82CE-F371-42AC-9DFF-863F7308B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r>
              <a:rPr lang="de-DE" sz="4000" dirty="0"/>
              <a:t>Das Perfekt-Passiv-System: PPP + Form von </a:t>
            </a:r>
            <a:r>
              <a:rPr lang="de-DE" sz="4000" i="1" dirty="0"/>
              <a:t>esse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BFB18F-0124-4331-9203-C98001A5E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b="1" dirty="0"/>
              <a:t>Zur Ausgestaltung des PPPs in zusammengesetzten Formen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3200" dirty="0" err="1"/>
              <a:t>Laudatus</a:t>
            </a:r>
            <a:r>
              <a:rPr lang="de-DE" sz="3200" dirty="0"/>
              <a:t> 	</a:t>
            </a:r>
            <a:r>
              <a:rPr lang="de-DE" sz="3200" dirty="0" err="1"/>
              <a:t>est</a:t>
            </a:r>
            <a:r>
              <a:rPr lang="de-DE" sz="3200" dirty="0"/>
              <a:t>	Caius.</a:t>
            </a:r>
          </a:p>
        </p:txBody>
      </p:sp>
    </p:spTree>
    <p:extLst>
      <p:ext uri="{BB962C8B-B14F-4D97-AF65-F5344CB8AC3E}">
        <p14:creationId xmlns:p14="http://schemas.microsoft.com/office/powerpoint/2010/main" val="35518516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CE82CE-F371-42AC-9DFF-863F7308B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r>
              <a:rPr lang="de-DE" sz="4000" dirty="0"/>
              <a:t>Das Perfekt-Passiv-System: PPP + Form von </a:t>
            </a:r>
            <a:r>
              <a:rPr lang="de-DE" sz="4000" i="1" dirty="0"/>
              <a:t>esse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BFB18F-0124-4331-9203-C98001A5E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b="1" dirty="0"/>
              <a:t>Zur Ausgestaltung des PPPs in zusammengesetzten Formen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3200" dirty="0" err="1"/>
              <a:t>Laudatus</a:t>
            </a:r>
            <a:r>
              <a:rPr lang="de-DE" sz="3200" dirty="0"/>
              <a:t> 	</a:t>
            </a:r>
            <a:r>
              <a:rPr lang="de-DE" sz="3200" dirty="0" err="1"/>
              <a:t>est</a:t>
            </a:r>
            <a:r>
              <a:rPr lang="de-DE" sz="3200" dirty="0"/>
              <a:t>	Caius.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3200" dirty="0" err="1"/>
              <a:t>Laudata</a:t>
            </a:r>
            <a:r>
              <a:rPr lang="de-DE" sz="3200" dirty="0"/>
              <a:t>	</a:t>
            </a:r>
            <a:r>
              <a:rPr lang="de-DE" sz="3200" dirty="0" err="1"/>
              <a:t>est</a:t>
            </a:r>
            <a:r>
              <a:rPr lang="de-DE" sz="3200" dirty="0"/>
              <a:t> 	Julia.</a:t>
            </a:r>
          </a:p>
        </p:txBody>
      </p:sp>
    </p:spTree>
    <p:extLst>
      <p:ext uri="{BB962C8B-B14F-4D97-AF65-F5344CB8AC3E}">
        <p14:creationId xmlns:p14="http://schemas.microsoft.com/office/powerpoint/2010/main" val="20539682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CE82CE-F371-42AC-9DFF-863F7308B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r>
              <a:rPr lang="de-DE" sz="4000" dirty="0"/>
              <a:t>Das Perfekt-Passiv-System: PPP + Form von </a:t>
            </a:r>
            <a:r>
              <a:rPr lang="de-DE" sz="4000" i="1" dirty="0"/>
              <a:t>esse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BFB18F-0124-4331-9203-C98001A5E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b="1" dirty="0"/>
              <a:t>Zur Ausgestaltung des PPPs in zusammengesetzten Formen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de-DE" sz="3200" dirty="0" err="1"/>
              <a:t>Laudatus</a:t>
            </a:r>
            <a:r>
              <a:rPr lang="de-DE" sz="3200" dirty="0"/>
              <a:t> 	</a:t>
            </a:r>
            <a:r>
              <a:rPr lang="de-DE" sz="3200" dirty="0" err="1"/>
              <a:t>est</a:t>
            </a:r>
            <a:r>
              <a:rPr lang="de-DE" sz="3200" dirty="0"/>
              <a:t>	Caius.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de-DE" sz="3200" dirty="0" err="1"/>
              <a:t>Laudata</a:t>
            </a:r>
            <a:r>
              <a:rPr lang="de-DE" sz="3200" dirty="0"/>
              <a:t>	</a:t>
            </a:r>
            <a:r>
              <a:rPr lang="de-DE" sz="3200" dirty="0" err="1"/>
              <a:t>est</a:t>
            </a:r>
            <a:r>
              <a:rPr lang="de-DE" sz="3200" dirty="0"/>
              <a:t> 	Julia.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de-DE" sz="3200" dirty="0" err="1"/>
              <a:t>Laudati</a:t>
            </a:r>
            <a:r>
              <a:rPr lang="de-DE" sz="3200" dirty="0"/>
              <a:t>	</a:t>
            </a:r>
            <a:r>
              <a:rPr lang="de-DE" sz="3200" dirty="0" err="1"/>
              <a:t>sunt</a:t>
            </a:r>
            <a:r>
              <a:rPr lang="de-DE" sz="3200" dirty="0"/>
              <a:t> 	Maximus et Mauritius.</a:t>
            </a:r>
          </a:p>
          <a:p>
            <a:pPr marL="0" indent="0">
              <a:spcBef>
                <a:spcPts val="600"/>
              </a:spcBef>
              <a:buNone/>
            </a:pP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3628429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CE82CE-F371-42AC-9DFF-863F7308B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r>
              <a:rPr lang="de-DE" sz="4000" dirty="0"/>
              <a:t>Das Perfekt-Passiv-System: PPP + Form von </a:t>
            </a:r>
            <a:r>
              <a:rPr lang="de-DE" sz="4000" i="1" dirty="0"/>
              <a:t>esse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BFB18F-0124-4331-9203-C98001A5E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/>
              <a:t>Vergleichbar im Deutschen: </a:t>
            </a:r>
          </a:p>
        </p:txBody>
      </p:sp>
    </p:spTree>
    <p:extLst>
      <p:ext uri="{BB962C8B-B14F-4D97-AF65-F5344CB8AC3E}">
        <p14:creationId xmlns:p14="http://schemas.microsoft.com/office/powerpoint/2010/main" val="39437246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CE82CE-F371-42AC-9DFF-863F7308B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r>
              <a:rPr lang="de-DE" sz="4000" dirty="0"/>
              <a:t>Das Perfekt-Passiv-System: PPP + Form von </a:t>
            </a:r>
            <a:r>
              <a:rPr lang="de-DE" sz="4000" i="1" dirty="0"/>
              <a:t>esse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BFB18F-0124-4331-9203-C98001A5E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b="1" dirty="0"/>
              <a:t>Zur Ausgestaltung des PPPs in zusammengesetzten Formen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de-DE" sz="3200" dirty="0" err="1"/>
              <a:t>Laudatus</a:t>
            </a:r>
            <a:r>
              <a:rPr lang="de-DE" sz="3200" dirty="0"/>
              <a:t> 	</a:t>
            </a:r>
            <a:r>
              <a:rPr lang="de-DE" sz="3200" dirty="0" err="1"/>
              <a:t>est</a:t>
            </a:r>
            <a:r>
              <a:rPr lang="de-DE" sz="3200" dirty="0"/>
              <a:t>	Caius.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de-DE" sz="3200" dirty="0" err="1"/>
              <a:t>Laudata</a:t>
            </a:r>
            <a:r>
              <a:rPr lang="de-DE" sz="3200" dirty="0"/>
              <a:t>	</a:t>
            </a:r>
            <a:r>
              <a:rPr lang="de-DE" sz="3200" dirty="0" err="1"/>
              <a:t>est</a:t>
            </a:r>
            <a:r>
              <a:rPr lang="de-DE" sz="3200" dirty="0"/>
              <a:t> 	Julia.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de-DE" sz="3200" dirty="0" err="1"/>
              <a:t>Laudati</a:t>
            </a:r>
            <a:r>
              <a:rPr lang="de-DE" sz="3200" dirty="0"/>
              <a:t>	</a:t>
            </a:r>
            <a:r>
              <a:rPr lang="de-DE" sz="3200" dirty="0" err="1"/>
              <a:t>sunt</a:t>
            </a:r>
            <a:r>
              <a:rPr lang="de-DE" sz="3200" dirty="0"/>
              <a:t> 	Maximus et Mauritius.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de-DE" sz="3200" dirty="0" err="1"/>
              <a:t>Laudatae</a:t>
            </a:r>
            <a:r>
              <a:rPr lang="de-DE" sz="3200" dirty="0"/>
              <a:t>	</a:t>
            </a:r>
            <a:r>
              <a:rPr lang="de-DE" sz="3200" dirty="0" err="1"/>
              <a:t>sunt</a:t>
            </a:r>
            <a:r>
              <a:rPr lang="de-DE" sz="3200" dirty="0"/>
              <a:t> 	Hanni </a:t>
            </a:r>
            <a:r>
              <a:rPr lang="de-DE" sz="3200" dirty="0" err="1"/>
              <a:t>Nannique</a:t>
            </a:r>
            <a:r>
              <a:rPr lang="de-DE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4864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CE82CE-F371-42AC-9DFF-863F7308B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r>
              <a:rPr lang="de-DE" sz="4000" dirty="0"/>
              <a:t>Das Perfekt-Passiv-System: PPP + Form von </a:t>
            </a:r>
            <a:r>
              <a:rPr lang="de-DE" sz="4000" i="1" dirty="0"/>
              <a:t>esse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BFB18F-0124-4331-9203-C98001A5E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/>
              <a:t>Vergleichbar im Deutschen: „war gebraten worden“ </a:t>
            </a:r>
          </a:p>
        </p:txBody>
      </p:sp>
    </p:spTree>
    <p:extLst>
      <p:ext uri="{BB962C8B-B14F-4D97-AF65-F5344CB8AC3E}">
        <p14:creationId xmlns:p14="http://schemas.microsoft.com/office/powerpoint/2010/main" val="2209319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CE82CE-F371-42AC-9DFF-863F7308B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r>
              <a:rPr lang="de-DE" sz="4000" dirty="0"/>
              <a:t>Das Perfekt-Passiv-System: PPP + Form von </a:t>
            </a:r>
            <a:r>
              <a:rPr lang="de-DE" sz="4000" i="1" dirty="0"/>
              <a:t>esse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BFB18F-0124-4331-9203-C98001A5E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/>
              <a:t>Vergleichbar im Deutschen: „war gebraten worden“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/>
              <a:t>    „war“				</a:t>
            </a:r>
          </a:p>
        </p:txBody>
      </p:sp>
    </p:spTree>
    <p:extLst>
      <p:ext uri="{BB962C8B-B14F-4D97-AF65-F5344CB8AC3E}">
        <p14:creationId xmlns:p14="http://schemas.microsoft.com/office/powerpoint/2010/main" val="3208360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CE82CE-F371-42AC-9DFF-863F7308B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r>
              <a:rPr lang="de-DE" sz="4000" dirty="0"/>
              <a:t>Das Perfekt-Passiv-System: PPP + Form von </a:t>
            </a:r>
            <a:r>
              <a:rPr lang="de-DE" sz="4000" i="1" dirty="0"/>
              <a:t>esse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BFB18F-0124-4331-9203-C98001A5E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/>
              <a:t>Vergleichbar im Deutschen: „war gebraten worden“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/>
              <a:t>    „war“			3. </a:t>
            </a:r>
            <a:r>
              <a:rPr lang="de-DE" sz="3200" dirty="0" err="1"/>
              <a:t>Sg</a:t>
            </a:r>
            <a:r>
              <a:rPr lang="de-DE" sz="3200" dirty="0"/>
              <a:t>. </a:t>
            </a:r>
            <a:r>
              <a:rPr lang="de-DE" sz="3200" dirty="0" err="1"/>
              <a:t>Ind</a:t>
            </a:r>
            <a:r>
              <a:rPr lang="de-DE" sz="3200" dirty="0"/>
              <a:t>. </a:t>
            </a:r>
            <a:r>
              <a:rPr lang="de-DE" sz="3200" dirty="0" err="1"/>
              <a:t>Prät</a:t>
            </a:r>
            <a:r>
              <a:rPr lang="de-DE" sz="3200" dirty="0"/>
              <a:t>. Akt.		„sein“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58860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CE82CE-F371-42AC-9DFF-863F7308B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r>
              <a:rPr lang="de-DE" sz="4000" dirty="0"/>
              <a:t>Das Perfekt-Passiv-System: PPP + Form von </a:t>
            </a:r>
            <a:r>
              <a:rPr lang="de-DE" sz="4000" i="1" dirty="0"/>
              <a:t>esse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BFB18F-0124-4331-9203-C98001A5E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/>
              <a:t>Vergleichbar im Deutschen: „war gebraten worden“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/>
              <a:t>    „war“			3. </a:t>
            </a:r>
            <a:r>
              <a:rPr lang="de-DE" sz="3200" dirty="0" err="1"/>
              <a:t>Sg</a:t>
            </a:r>
            <a:r>
              <a:rPr lang="de-DE" sz="3200" dirty="0"/>
              <a:t>. </a:t>
            </a:r>
            <a:r>
              <a:rPr lang="de-DE" sz="3200" dirty="0" err="1"/>
              <a:t>Ind</a:t>
            </a:r>
            <a:r>
              <a:rPr lang="de-DE" sz="3200" dirty="0"/>
              <a:t>. </a:t>
            </a:r>
            <a:r>
              <a:rPr lang="de-DE" sz="3200" dirty="0" err="1"/>
              <a:t>Prät</a:t>
            </a:r>
            <a:r>
              <a:rPr lang="de-DE" sz="3200" dirty="0"/>
              <a:t>. Akt.		„sein“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/>
              <a:t>+  „gebraten“			</a:t>
            </a:r>
          </a:p>
        </p:txBody>
      </p:sp>
    </p:spTree>
    <p:extLst>
      <p:ext uri="{BB962C8B-B14F-4D97-AF65-F5344CB8AC3E}">
        <p14:creationId xmlns:p14="http://schemas.microsoft.com/office/powerpoint/2010/main" val="4187701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CE82CE-F371-42AC-9DFF-863F7308B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r>
              <a:rPr lang="de-DE" sz="4000" dirty="0"/>
              <a:t>Das Perfekt-Passiv-System: PPP + Form von </a:t>
            </a:r>
            <a:r>
              <a:rPr lang="de-DE" sz="4000" i="1" dirty="0"/>
              <a:t>esse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BFB18F-0124-4331-9203-C98001A5E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/>
              <a:t>Vergleichbar im Deutschen: „war gebraten worden“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/>
              <a:t>    „war“			3. </a:t>
            </a:r>
            <a:r>
              <a:rPr lang="de-DE" sz="3200" dirty="0" err="1"/>
              <a:t>Sg</a:t>
            </a:r>
            <a:r>
              <a:rPr lang="de-DE" sz="3200" dirty="0"/>
              <a:t>. </a:t>
            </a:r>
            <a:r>
              <a:rPr lang="de-DE" sz="3200" dirty="0" err="1"/>
              <a:t>Ind</a:t>
            </a:r>
            <a:r>
              <a:rPr lang="de-DE" sz="3200" dirty="0"/>
              <a:t>. </a:t>
            </a:r>
            <a:r>
              <a:rPr lang="de-DE" sz="3200" dirty="0" err="1"/>
              <a:t>Prät</a:t>
            </a:r>
            <a:r>
              <a:rPr lang="de-DE" sz="3200" dirty="0"/>
              <a:t>. Akt.		„sein“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/>
              <a:t>+  „gebraten“		Partizip 2 				„braten“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3361546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2893</Words>
  <Application>Microsoft Office PowerPoint</Application>
  <PresentationFormat>Breitbild</PresentationFormat>
  <Paragraphs>211</Paragraphs>
  <Slides>40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40</vt:i4>
      </vt:variant>
    </vt:vector>
  </HeadingPairs>
  <TitlesOfParts>
    <vt:vector size="44" baseType="lpstr">
      <vt:lpstr>Arial</vt:lpstr>
      <vt:lpstr>Calibri</vt:lpstr>
      <vt:lpstr>Calibri Light</vt:lpstr>
      <vt:lpstr>Office</vt:lpstr>
      <vt:lpstr>Die Umschreibungen des Perfekt-Passiv-Systems</vt:lpstr>
      <vt:lpstr>Die Umschreibungen des Perfekt-Passiv-Systems</vt:lpstr>
      <vt:lpstr>Das Perfekt-Passiv-System: PPP + Form von esse</vt:lpstr>
      <vt:lpstr>Das Perfekt-Passiv-System: PPP + Form von esse</vt:lpstr>
      <vt:lpstr>Das Perfekt-Passiv-System: PPP + Form von esse</vt:lpstr>
      <vt:lpstr>Das Perfekt-Passiv-System: PPP + Form von esse</vt:lpstr>
      <vt:lpstr>Das Perfekt-Passiv-System: PPP + Form von esse</vt:lpstr>
      <vt:lpstr>Das Perfekt-Passiv-System: PPP + Form von esse</vt:lpstr>
      <vt:lpstr>Das Perfekt-Passiv-System: PPP + Form von esse</vt:lpstr>
      <vt:lpstr>Das Perfekt-Passiv-System: PPP + Form von esse</vt:lpstr>
      <vt:lpstr>Das Perfekt-Passiv-System: PPP + Form von esse</vt:lpstr>
      <vt:lpstr>Das Perfekt-Passiv-System: PPP + Form von esse</vt:lpstr>
      <vt:lpstr>Das Perfekt-Passiv-System: PPP + Form von esse</vt:lpstr>
      <vt:lpstr>Das Perfekt-Passiv-System: PPP + Form von esse</vt:lpstr>
      <vt:lpstr>Das Perfekt-Passiv-System: PPP + Form von esse</vt:lpstr>
      <vt:lpstr>Das Perfekt-Passiv-System: PPP + Form von esse</vt:lpstr>
      <vt:lpstr>Das Perfekt-Passiv-System: PPP + Form von esse</vt:lpstr>
      <vt:lpstr>Das Perfekt-Passiv-System: PPP + Form von esse</vt:lpstr>
      <vt:lpstr>Das Perfekt-Passiv-System: PPP + Form von esse</vt:lpstr>
      <vt:lpstr>Das Perfekt-Passiv-System: PPP + Form von esse</vt:lpstr>
      <vt:lpstr>Das Perfekt-Passiv-System: PPP + Form von esse</vt:lpstr>
      <vt:lpstr>Das Perfekt-Passiv-System: PPP + Form von esse</vt:lpstr>
      <vt:lpstr>Das Perfekt-Passiv-System: PPP + Form von esse</vt:lpstr>
      <vt:lpstr>Das Perfekt-Passiv-System: PPP + Form von esse</vt:lpstr>
      <vt:lpstr>Das Perfekt-Passiv-System: PPP + Form von esse</vt:lpstr>
      <vt:lpstr>Das Perfekt-Passiv-System: PPP + Form von esse</vt:lpstr>
      <vt:lpstr>Das Perfekt-Passiv-System: PPP + Form von esse</vt:lpstr>
      <vt:lpstr>Das Perfekt-Passiv-System: PPP + Form von esse</vt:lpstr>
      <vt:lpstr>Das Perfekt-Passiv-System: PPP + Form von esse</vt:lpstr>
      <vt:lpstr>Das Perfekt-Passiv-System: PPP + Form von esse</vt:lpstr>
      <vt:lpstr>Das Perfekt-Passiv-System: PPP + Form von esse</vt:lpstr>
      <vt:lpstr>Das Perfekt-Passiv-System: PPP + Form von esse</vt:lpstr>
      <vt:lpstr>Das Perfekt-Passiv-System: PPP + Form von esse</vt:lpstr>
      <vt:lpstr>Das Perfekt-Passiv-System: PPP + Form von esse</vt:lpstr>
      <vt:lpstr>Das Perfekt-Passiv-System: PPP + Form von esse</vt:lpstr>
      <vt:lpstr>Das Perfekt-Passiv-System: PPP + Form von esse</vt:lpstr>
      <vt:lpstr>Das Perfekt-Passiv-System: PPP + Form von esse</vt:lpstr>
      <vt:lpstr>Das Perfekt-Passiv-System: PPP + Form von esse</vt:lpstr>
      <vt:lpstr>Das Perfekt-Passiv-System: PPP + Form von esse</vt:lpstr>
      <vt:lpstr>Das Perfekt-Passiv-System: PPP + Form von esse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Umschreibungen des Perfekt-Passiv-Systems</dc:title>
  <dc:creator>martin.mueller-wetzel</dc:creator>
  <cp:lastModifiedBy>martin.mueller-wetzel</cp:lastModifiedBy>
  <cp:revision>17</cp:revision>
  <dcterms:created xsi:type="dcterms:W3CDTF">2020-06-20T13:53:47Z</dcterms:created>
  <dcterms:modified xsi:type="dcterms:W3CDTF">2020-06-20T19:21:49Z</dcterms:modified>
</cp:coreProperties>
</file>