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9" r:id="rId15"/>
    <p:sldId id="270" r:id="rId16"/>
    <p:sldId id="271" r:id="rId17"/>
    <p:sldId id="272" r:id="rId18"/>
    <p:sldId id="273" r:id="rId19"/>
    <p:sldId id="274" r:id="rId20"/>
    <p:sldId id="275" r:id="rId21"/>
    <p:sldId id="300" r:id="rId22"/>
    <p:sldId id="299" r:id="rId23"/>
    <p:sldId id="281" r:id="rId24"/>
    <p:sldId id="276" r:id="rId25"/>
    <p:sldId id="288" r:id="rId26"/>
    <p:sldId id="282" r:id="rId27"/>
    <p:sldId id="283" r:id="rId28"/>
    <p:sldId id="284" r:id="rId29"/>
    <p:sldId id="285" r:id="rId30"/>
    <p:sldId id="286" r:id="rId31"/>
    <p:sldId id="287" r:id="rId32"/>
    <p:sldId id="290" r:id="rId33"/>
    <p:sldId id="291" r:id="rId34"/>
    <p:sldId id="293" r:id="rId35"/>
    <p:sldId id="292" r:id="rId36"/>
    <p:sldId id="294" r:id="rId37"/>
    <p:sldId id="295" r:id="rId38"/>
    <p:sldId id="296" r:id="rId39"/>
    <p:sldId id="297" r:id="rId40"/>
    <p:sldId id="298" r:id="rId4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37571-4307-4D4B-BDA7-8108F0195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784B70-0318-40C1-9AE2-EAA0479B4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B0B290-28B7-4745-A1C7-561023BC1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AD1ED5-92AC-41BF-A154-0248F531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CD45F7-F3B9-43C7-8F05-9635E9021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63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A12E1-63B6-432C-BFAA-7C79CE93A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B417959-C53A-4FCB-9DB8-944467ED1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09CEBC-8975-4753-A703-6D65AB397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313640-C76E-40EA-9883-F1055150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85646-4D2E-4AAA-B98D-4F0A96BD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58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13CA431-AE2E-427D-A314-066A09101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6EBAC96-B09B-46EC-AE16-8BB121B7B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D8CC28-8284-4833-8B93-2C514786E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972B82-6BCE-44C6-AB11-A4687084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B43FED-4A9F-41C3-8E59-F5853E84B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30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DB9CA-4D57-49E7-816E-0B6945B2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412C39-14DC-4F71-A0C3-03C00EE70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39113D-2FEC-44E6-A3E7-04C9ED4F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25387D-BA58-428C-8069-034E16AF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84ADC0-9F22-4459-9267-853E69A2A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40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583594-DAE8-46DC-80B0-92132066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EA41BF-F34A-4E57-AD82-BE3E77386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6603C7-A405-4B99-A8D4-83F3B8FA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545FA6-60C0-4B9E-8752-D7E972B4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841562-DD70-4799-980C-B73E0D02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09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8B954-FEF4-4399-BF7B-C9B2F5B65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346F55-1B3B-4A6E-BB1E-EBA054378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EAEF80-2590-4340-BBA6-C9B392F59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66223A-C6CD-4A7D-B68D-32A95F19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1A428AF-B2A7-4894-8FEC-D2485AA0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09C5CE-1B00-49CC-9B8B-9A60743FB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05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5E613A-B730-4E79-8B0E-C9C7BA65F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44352A-EF67-4AE3-B456-6AD63E7D9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31B0B3-B83F-4B40-AB2C-C5B7F9A93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2949AA-4F97-43AB-8929-6F2D872F9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F7E74C-49E1-4503-8463-5B582DD2A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3EFD41D-F1B0-4647-8B55-E1BF3C1C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DA03EF1-D270-4BB2-9C3A-4AF92F17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CFD6156-4FB1-4F42-A4D8-9C7F9A34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86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CDC8B-758F-4282-9838-29EB2A67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98CD60-CA4D-43B0-BC1B-B1F4B4FA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4C5023-1C1C-45B1-9721-E0776D37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9B8554-A16A-4A4C-9056-91F0D019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87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382A8B9-B662-4D41-BC7C-D47FBBA4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9354685-87D4-4388-8A10-2B3A0FD0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E5B035-92EF-45B8-9673-0227676A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76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F8E31-BFD4-444F-96EB-90AF46B2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8F34B9-FED7-487F-A692-7D6B7077F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AD7D66-05AC-43E6-8E6D-17D48E26A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7B8EA1-9A39-4E68-B4D2-A7062AE4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093793-59EF-44F9-BD39-9949D3F3D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858D17-4D6C-4164-ABA3-A99E65AB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2729E-241F-4A09-B9D8-D117B30AC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99191F-634A-4CC0-8466-5DC166E68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D78746-1F51-4945-9611-F71CFF37B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54BCD1-FC82-4CE4-BFDF-E6DC36C3C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599E07-17B2-465B-A8F4-2D3ED58F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F809D9-9CA6-43A9-B892-C0CFF04B5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2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C24B384-4AAE-46AE-83B8-0270E543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72DA7E-8FE0-49C7-8468-0321858E5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5C1AF8-DBAE-4246-B742-8AC63036D6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48888-95C5-4FCE-9300-3AC3480D4145}" type="datetimeFigureOut">
              <a:rPr lang="de-DE" smtClean="0"/>
              <a:t>20.06.2020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4201FC-BA8A-48E9-B639-FF5DE5119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B2BCDE-B690-42E8-BE6E-5E41D0DF5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7B2A5-E1ED-43AE-B496-187F8663CC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56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Umschreibungen</a:t>
            </a:r>
            <a:br>
              <a:rPr lang="de-DE" dirty="0"/>
            </a:br>
            <a:r>
              <a:rPr lang="de-DE" dirty="0"/>
              <a:t>des Perfekt-Passiv-Systems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897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„gebraten“		Partizip 2 				„braten“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„worden“			</a:t>
            </a:r>
          </a:p>
        </p:txBody>
      </p:sp>
    </p:spTree>
    <p:extLst>
      <p:ext uri="{BB962C8B-B14F-4D97-AF65-F5344CB8AC3E}">
        <p14:creationId xmlns:p14="http://schemas.microsoft.com/office/powerpoint/2010/main" val="185178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„gebraten“		Partizip 2 				„braten“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„worden“		Partizip 2				„werden“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1173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„gebraten“		Partizip 2 				„braten“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u="sng" dirty="0"/>
              <a:t>+  „worden“		Partizip 2				„werden“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=  „war gebr. worden“		</a:t>
            </a:r>
          </a:p>
        </p:txBody>
      </p:sp>
    </p:spTree>
    <p:extLst>
      <p:ext uri="{BB962C8B-B14F-4D97-AF65-F5344CB8AC3E}">
        <p14:creationId xmlns:p14="http://schemas.microsoft.com/office/powerpoint/2010/main" val="1360520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„gebraten“		Partizip 2 				„braten“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u="sng" dirty="0"/>
              <a:t>+  „worden“		Partizip 2				„werden“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=  „war gebr. worden“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Plqpf</a:t>
            </a:r>
            <a:r>
              <a:rPr lang="de-DE" sz="3200" dirty="0"/>
              <a:t>. </a:t>
            </a:r>
            <a:r>
              <a:rPr lang="de-DE" sz="3200" dirty="0" err="1"/>
              <a:t>Vorg</a:t>
            </a:r>
            <a:r>
              <a:rPr lang="de-DE" sz="3200" dirty="0"/>
              <a:t>. Pass.	„braten“	</a:t>
            </a:r>
          </a:p>
        </p:txBody>
      </p:sp>
    </p:spTree>
    <p:extLst>
      <p:ext uri="{BB962C8B-B14F-4D97-AF65-F5344CB8AC3E}">
        <p14:creationId xmlns:p14="http://schemas.microsoft.com/office/powerpoint/2010/main" val="13318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Form von </a:t>
            </a:r>
            <a:r>
              <a:rPr lang="de-DE" sz="3200" b="1" i="1" dirty="0"/>
              <a:t>esse</a:t>
            </a:r>
            <a:r>
              <a:rPr lang="de-DE" sz="3200" b="1" dirty="0"/>
              <a:t>		Form der Tabelle</a:t>
            </a:r>
          </a:p>
        </p:txBody>
      </p:sp>
    </p:spTree>
    <p:extLst>
      <p:ext uri="{BB962C8B-B14F-4D97-AF65-F5344CB8AC3E}">
        <p14:creationId xmlns:p14="http://schemas.microsoft.com/office/powerpoint/2010/main" val="256769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22750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</p:txBody>
      </p:sp>
    </p:spTree>
    <p:extLst>
      <p:ext uri="{BB962C8B-B14F-4D97-AF65-F5344CB8AC3E}">
        <p14:creationId xmlns:p14="http://schemas.microsoft.com/office/powerpoint/2010/main" val="1296485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/>
              <a:t>Konj.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</p:txBody>
      </p:sp>
    </p:spTree>
    <p:extLst>
      <p:ext uri="{BB962C8B-B14F-4D97-AF65-F5344CB8AC3E}">
        <p14:creationId xmlns:p14="http://schemas.microsoft.com/office/powerpoint/2010/main" val="853177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Präs</a:t>
            </a:r>
            <a:r>
              <a:rPr lang="de-DE" sz="3200" dirty="0"/>
              <a:t>. Akt.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/>
              <a:t>Konj.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erat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</p:txBody>
      </p:sp>
    </p:spTree>
    <p:extLst>
      <p:ext uri="{BB962C8B-B14F-4D97-AF65-F5344CB8AC3E}">
        <p14:creationId xmlns:p14="http://schemas.microsoft.com/office/powerpoint/2010/main" val="2581028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Präs</a:t>
            </a:r>
            <a:r>
              <a:rPr lang="de-DE" sz="3200" dirty="0"/>
              <a:t>. Akt.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/>
              <a:t>Konj.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erat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esset	</a:t>
            </a:r>
            <a:r>
              <a:rPr lang="de-DE" sz="3200" dirty="0"/>
              <a:t>Konj.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</p:txBody>
      </p:sp>
    </p:spTree>
    <p:extLst>
      <p:ext uri="{BB962C8B-B14F-4D97-AF65-F5344CB8AC3E}">
        <p14:creationId xmlns:p14="http://schemas.microsoft.com/office/powerpoint/2010/main" val="125075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Umschreibungen</a:t>
            </a:r>
            <a:br>
              <a:rPr lang="de-DE" dirty="0"/>
            </a:br>
            <a:r>
              <a:rPr lang="de-DE" dirty="0"/>
              <a:t>des Perfekt-Passiv-Systems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6000" dirty="0"/>
              <a:t>PPP + Form von </a:t>
            </a:r>
            <a:r>
              <a:rPr lang="de-DE" sz="6000" i="1" dirty="0"/>
              <a:t>esse</a:t>
            </a:r>
          </a:p>
        </p:txBody>
      </p:sp>
    </p:spTree>
    <p:extLst>
      <p:ext uri="{BB962C8B-B14F-4D97-AF65-F5344CB8AC3E}">
        <p14:creationId xmlns:p14="http://schemas.microsoft.com/office/powerpoint/2010/main" val="3686131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Präs</a:t>
            </a:r>
            <a:r>
              <a:rPr lang="de-DE" sz="3200" dirty="0"/>
              <a:t>. Akt.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/>
              <a:t>Konj.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erat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esset	</a:t>
            </a:r>
            <a:r>
              <a:rPr lang="de-DE" sz="3200" dirty="0"/>
              <a:t>Konj.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</a:t>
            </a:r>
            <a:r>
              <a:rPr lang="de-DE" sz="3200" i="1" dirty="0"/>
              <a:t>	</a:t>
            </a:r>
            <a:r>
              <a:rPr lang="de-DE" sz="3200" dirty="0"/>
              <a:t>Fut.1 Akt.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05988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Form von </a:t>
            </a:r>
            <a:r>
              <a:rPr lang="de-DE" sz="3200" b="1" i="1" dirty="0"/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Präs</a:t>
            </a:r>
            <a:r>
              <a:rPr lang="de-DE" sz="3200" dirty="0"/>
              <a:t>. Akt.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/>
              <a:t>Konj.	</a:t>
            </a:r>
            <a:r>
              <a:rPr lang="de-DE" sz="3200" dirty="0" err="1"/>
              <a:t>Präs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erat 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esset	</a:t>
            </a:r>
            <a:r>
              <a:rPr lang="de-DE" sz="3200" dirty="0"/>
              <a:t>Konj.	</a:t>
            </a:r>
            <a:r>
              <a:rPr lang="de-DE" sz="3200" dirty="0" err="1"/>
              <a:t>Impf</a:t>
            </a:r>
            <a:r>
              <a:rPr lang="de-DE" sz="3200" dirty="0"/>
              <a:t>. Akt.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/>
              <a:t>Ind</a:t>
            </a:r>
            <a:r>
              <a:rPr lang="de-DE" sz="3200" dirty="0"/>
              <a:t>.</a:t>
            </a:r>
            <a:r>
              <a:rPr lang="de-DE" sz="3200" i="1" dirty="0"/>
              <a:t>	</a:t>
            </a:r>
            <a:r>
              <a:rPr lang="de-DE" sz="3200" dirty="0"/>
              <a:t>Fut.1 Akt.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		</a:t>
            </a:r>
            <a:r>
              <a:rPr lang="de-DE" sz="3200" i="1" dirty="0"/>
              <a:t>esse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</a:t>
            </a:r>
            <a:r>
              <a:rPr lang="de-DE" sz="3200" dirty="0" err="1"/>
              <a:t>Präs</a:t>
            </a:r>
            <a:r>
              <a:rPr lang="de-DE" sz="3200" dirty="0"/>
              <a:t>. 	Akt.	</a:t>
            </a:r>
          </a:p>
        </p:txBody>
      </p:sp>
    </p:spTree>
    <p:extLst>
      <p:ext uri="{BB962C8B-B14F-4D97-AF65-F5344CB8AC3E}">
        <p14:creationId xmlns:p14="http://schemas.microsoft.com/office/powerpoint/2010/main" val="1618050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PPP</a:t>
            </a:r>
            <a:r>
              <a:rPr lang="de-DE" sz="3200" b="1" dirty="0"/>
              <a:t>	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90000"/>
                  </a:schemeClr>
                </a:solidFill>
              </a:rPr>
              <a:t>esse</a:t>
            </a:r>
            <a:r>
              <a:rPr lang="de-DE" sz="3200" b="1" dirty="0"/>
              <a:t>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erat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esset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90000"/>
                  </a:schemeClr>
                </a:solidFill>
              </a:rPr>
              <a:t>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Fut.1 Akt.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		</a:t>
            </a:r>
            <a:r>
              <a:rPr lang="de-DE" sz="3200" i="1" dirty="0"/>
              <a:t>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	Akt.</a:t>
            </a:r>
            <a:r>
              <a:rPr lang="de-DE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2461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90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90000"/>
                  </a:schemeClr>
                </a:solidFill>
              </a:rPr>
              <a:t>esse</a:t>
            </a:r>
            <a:r>
              <a:rPr lang="de-DE" sz="3200" b="1" dirty="0"/>
              <a:t>	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erat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esset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Akt.</a:t>
            </a:r>
            <a:r>
              <a:rPr lang="de-DE" sz="3200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/>
              <a:t>		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90000"/>
                  </a:schemeClr>
                </a:solidFill>
              </a:rPr>
              <a:t>	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Fut.1 Akt.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		</a:t>
            </a:r>
            <a:r>
              <a:rPr lang="de-DE" sz="3200" i="1" dirty="0"/>
              <a:t>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	</a:t>
            </a:r>
            <a:r>
              <a:rPr lang="de-DE" sz="3200" dirty="0" err="1">
                <a:solidFill>
                  <a:schemeClr val="bg2">
                    <a:lumMod val="90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90000"/>
                  </a:schemeClr>
                </a:solidFill>
              </a:rPr>
              <a:t>. 	Akt.</a:t>
            </a:r>
            <a:r>
              <a:rPr lang="de-DE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87542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7802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</p:txBody>
      </p:sp>
    </p:spTree>
    <p:extLst>
      <p:ext uri="{BB962C8B-B14F-4D97-AF65-F5344CB8AC3E}">
        <p14:creationId xmlns:p14="http://schemas.microsoft.com/office/powerpoint/2010/main" val="2764280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</p:txBody>
      </p:sp>
    </p:spTree>
    <p:extLst>
      <p:ext uri="{BB962C8B-B14F-4D97-AF65-F5344CB8AC3E}">
        <p14:creationId xmlns:p14="http://schemas.microsoft.com/office/powerpoint/2010/main" val="2552740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</p:txBody>
      </p:sp>
    </p:spTree>
    <p:extLst>
      <p:ext uri="{BB962C8B-B14F-4D97-AF65-F5344CB8AC3E}">
        <p14:creationId xmlns:p14="http://schemas.microsoft.com/office/powerpoint/2010/main" val="3448589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</p:txBody>
      </p:sp>
    </p:spTree>
    <p:extLst>
      <p:ext uri="{BB962C8B-B14F-4D97-AF65-F5344CB8AC3E}">
        <p14:creationId xmlns:p14="http://schemas.microsoft.com/office/powerpoint/2010/main" val="3453170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Fut.1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Fut.2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4096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94434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Fut.1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Fut.2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laudatum</a:t>
            </a:r>
            <a:r>
              <a:rPr lang="de-DE" sz="3200" i="1" dirty="0"/>
              <a:t>/a/um 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	Akt.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Perf.	 Pass.</a:t>
            </a:r>
          </a:p>
        </p:txBody>
      </p:sp>
    </p:spTree>
    <p:extLst>
      <p:ext uri="{BB962C8B-B14F-4D97-AF65-F5344CB8AC3E}">
        <p14:creationId xmlns:p14="http://schemas.microsoft.com/office/powerpoint/2010/main" val="2179033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Fut.1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Fut.2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laudatum</a:t>
            </a:r>
            <a:r>
              <a:rPr lang="de-DE" sz="3200" i="1" dirty="0"/>
              <a:t>/a/um 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	Akt.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ym typeface="Wingdings" panose="05000000000000000000" pitchFamily="2" charset="2"/>
              </a:rPr>
              <a:t> Time shift: 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644827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Fut.1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Fut.2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laudatum</a:t>
            </a:r>
            <a:r>
              <a:rPr lang="de-DE" sz="3200" i="1" dirty="0"/>
              <a:t>/a/um 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	Akt.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ym typeface="Wingdings" panose="05000000000000000000" pitchFamily="2" charset="2"/>
              </a:rPr>
              <a:t> Tempus v. </a:t>
            </a:r>
            <a:r>
              <a:rPr lang="de-DE" sz="3200" i="1" dirty="0">
                <a:sym typeface="Wingdings" panose="05000000000000000000" pitchFamily="2" charset="2"/>
              </a:rPr>
              <a:t>esse</a:t>
            </a:r>
            <a:r>
              <a:rPr lang="de-DE" sz="3200" dirty="0">
                <a:sym typeface="Wingdings" panose="05000000000000000000" pitchFamily="2" charset="2"/>
              </a:rPr>
              <a:t>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779917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rgbClr val="FF0000"/>
                </a:solidFill>
              </a:rPr>
              <a:t>.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rgbClr val="FF0000"/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rgbClr val="FF0000"/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rgbClr val="FF0000"/>
                </a:solidFill>
              </a:rPr>
              <a:t>Fut.1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Fut.2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laudatum</a:t>
            </a:r>
            <a:r>
              <a:rPr lang="de-DE" sz="3200" i="1" dirty="0"/>
              <a:t>/a/um 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rgbClr val="FF0000"/>
                </a:solidFill>
              </a:rPr>
              <a:t>.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	Akt.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ym typeface="Wingdings" panose="05000000000000000000" pitchFamily="2" charset="2"/>
              </a:rPr>
              <a:t> </a:t>
            </a:r>
            <a:r>
              <a:rPr lang="de-DE" sz="3200" dirty="0">
                <a:solidFill>
                  <a:srgbClr val="FF0000"/>
                </a:solidFill>
                <a:sym typeface="Wingdings" panose="05000000000000000000" pitchFamily="2" charset="2"/>
              </a:rPr>
              <a:t>Tempus</a:t>
            </a:r>
            <a:r>
              <a:rPr lang="de-DE" sz="3200" dirty="0">
                <a:sym typeface="Wingdings" panose="05000000000000000000" pitchFamily="2" charset="2"/>
              </a:rPr>
              <a:t> v. </a:t>
            </a:r>
            <a:r>
              <a:rPr lang="de-DE" sz="3200" i="1" dirty="0">
                <a:sym typeface="Wingdings" panose="05000000000000000000" pitchFamily="2" charset="2"/>
              </a:rPr>
              <a:t>esse</a:t>
            </a:r>
            <a:r>
              <a:rPr lang="de-DE" sz="3200" dirty="0">
                <a:sym typeface="Wingdings" panose="05000000000000000000" pitchFamily="2" charset="2"/>
              </a:rPr>
              <a:t>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6553511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rgbClr val="FF0000"/>
                </a:solidFill>
              </a:rPr>
              <a:t>.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Perf.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rgbClr val="FF0000"/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rgbClr val="FF0000"/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/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rgbClr val="FF0000"/>
                </a:solidFill>
              </a:rPr>
              <a:t>Fut.1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Fut.2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laudatum</a:t>
            </a:r>
            <a:r>
              <a:rPr lang="de-DE" sz="3200" i="1" dirty="0"/>
              <a:t>/a/um 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rgbClr val="FF0000"/>
                </a:solidFill>
              </a:rPr>
              <a:t>.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	Akt.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Perf.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ym typeface="Wingdings" panose="05000000000000000000" pitchFamily="2" charset="2"/>
              </a:rPr>
              <a:t> </a:t>
            </a:r>
            <a:r>
              <a:rPr lang="de-DE" sz="3200" dirty="0">
                <a:solidFill>
                  <a:srgbClr val="FF0000"/>
                </a:solidFill>
                <a:sym typeface="Wingdings" panose="05000000000000000000" pitchFamily="2" charset="2"/>
              </a:rPr>
              <a:t>Tempus</a:t>
            </a:r>
            <a:r>
              <a:rPr lang="de-DE" sz="3200" dirty="0">
                <a:sym typeface="Wingdings" panose="05000000000000000000" pitchFamily="2" charset="2"/>
              </a:rPr>
              <a:t> v. </a:t>
            </a:r>
            <a:r>
              <a:rPr lang="de-DE" sz="3200" i="1" dirty="0">
                <a:sym typeface="Wingdings" panose="05000000000000000000" pitchFamily="2" charset="2"/>
              </a:rPr>
              <a:t>esse</a:t>
            </a:r>
            <a:r>
              <a:rPr lang="de-DE" sz="3200" dirty="0">
                <a:sym typeface="Wingdings" panose="05000000000000000000" pitchFamily="2" charset="2"/>
              </a:rPr>
              <a:t> + PPP wird „vollendetes“ Tempus beim Verb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382546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PPP			</a:t>
            </a:r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Form von </a:t>
            </a:r>
            <a:r>
              <a:rPr lang="de-DE" sz="3200" b="1" i="1" dirty="0">
                <a:solidFill>
                  <a:schemeClr val="bg2">
                    <a:lumMod val="75000"/>
                  </a:schemeClr>
                </a:solidFill>
              </a:rPr>
              <a:t>esse</a:t>
            </a:r>
            <a:r>
              <a:rPr lang="de-DE" sz="3200" b="1" dirty="0"/>
              <a:t>		Form der Tabelle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	</a:t>
            </a:r>
            <a:r>
              <a:rPr lang="de-DE" sz="3200" i="1" dirty="0" err="1"/>
              <a:t>est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rgbClr val="FF0000"/>
                </a:solidFill>
              </a:rPr>
              <a:t>.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 	</a:t>
            </a:r>
            <a:r>
              <a:rPr lang="de-DE" sz="3200" dirty="0">
                <a:solidFill>
                  <a:srgbClr val="0070C0"/>
                </a:solidFill>
              </a:rPr>
              <a:t>Perf</a:t>
            </a:r>
            <a:r>
              <a:rPr lang="de-DE" sz="3200" dirty="0"/>
              <a:t>. 	 Pass.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sit</a:t>
            </a:r>
            <a:r>
              <a:rPr lang="de-DE" sz="3200" i="1" dirty="0"/>
              <a:t> 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>
                <a:solidFill>
                  <a:srgbClr val="0070C0"/>
                </a:solidFill>
              </a:rPr>
              <a:t>Perf</a:t>
            </a:r>
            <a:r>
              <a:rPr lang="de-DE" sz="3200" dirty="0"/>
              <a:t>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erat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	</a:t>
            </a:r>
            <a:r>
              <a:rPr lang="de-DE" sz="3200" dirty="0" err="1">
                <a:solidFill>
                  <a:srgbClr val="FF0000"/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 err="1">
                <a:solidFill>
                  <a:srgbClr val="0070C0"/>
                </a:solidFill>
              </a:rPr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esset	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Konj.	</a:t>
            </a:r>
            <a:r>
              <a:rPr lang="de-DE" sz="3200" dirty="0" err="1">
                <a:solidFill>
                  <a:srgbClr val="FF0000"/>
                </a:solidFill>
              </a:rPr>
              <a:t>Impf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Akt.</a:t>
            </a:r>
            <a:r>
              <a:rPr lang="de-DE" sz="3200" dirty="0"/>
              <a:t>	Konj.	</a:t>
            </a:r>
            <a:r>
              <a:rPr lang="de-DE" sz="3200" dirty="0" err="1">
                <a:solidFill>
                  <a:srgbClr val="0070C0"/>
                </a:solidFill>
              </a:rPr>
              <a:t>Plqpf</a:t>
            </a:r>
            <a:r>
              <a:rPr lang="de-DE" sz="3200" dirty="0"/>
              <a:t>.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laudatus</a:t>
            </a:r>
            <a:r>
              <a:rPr lang="de-DE" sz="3200" i="1" dirty="0"/>
              <a:t>/a/um 	</a:t>
            </a:r>
            <a:r>
              <a:rPr lang="de-DE" sz="3200" i="1" dirty="0" err="1"/>
              <a:t>erit</a:t>
            </a:r>
            <a:r>
              <a:rPr lang="de-DE" sz="3200" i="1" dirty="0"/>
              <a:t> 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de-DE" sz="3200" i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de-DE" sz="3200" dirty="0">
                <a:solidFill>
                  <a:srgbClr val="FF0000"/>
                </a:solidFill>
              </a:rPr>
              <a:t>Fut.1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 Akt.</a:t>
            </a:r>
            <a:r>
              <a:rPr lang="de-DE" sz="3200" dirty="0"/>
              <a:t>	</a:t>
            </a:r>
            <a:r>
              <a:rPr lang="de-DE" sz="3200" dirty="0" err="1"/>
              <a:t>Ind</a:t>
            </a:r>
            <a:r>
              <a:rPr lang="de-DE" sz="3200" dirty="0"/>
              <a:t>.	</a:t>
            </a:r>
            <a:r>
              <a:rPr lang="de-DE" sz="3200" dirty="0">
                <a:solidFill>
                  <a:srgbClr val="0070C0"/>
                </a:solidFill>
              </a:rPr>
              <a:t>Fut.2</a:t>
            </a:r>
            <a:r>
              <a:rPr lang="de-DE" sz="3200" dirty="0"/>
              <a:t>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i="1" dirty="0" err="1"/>
              <a:t>laudatum</a:t>
            </a:r>
            <a:r>
              <a:rPr lang="de-DE" sz="3200" i="1" dirty="0"/>
              <a:t>/a/um esse</a:t>
            </a:r>
            <a:r>
              <a:rPr lang="de-DE" sz="3200" dirty="0"/>
              <a:t>	</a:t>
            </a:r>
            <a:r>
              <a:rPr lang="de-DE" sz="3200" dirty="0" err="1">
                <a:solidFill>
                  <a:schemeClr val="bg2">
                    <a:lumMod val="75000"/>
                  </a:schemeClr>
                </a:solidFill>
              </a:rPr>
              <a:t>Infin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sz="3200" dirty="0" err="1">
                <a:solidFill>
                  <a:srgbClr val="FF0000"/>
                </a:solidFill>
              </a:rPr>
              <a:t>Präs</a:t>
            </a:r>
            <a:r>
              <a:rPr lang="de-DE" sz="3200" dirty="0">
                <a:solidFill>
                  <a:srgbClr val="FF0000"/>
                </a:solidFill>
              </a:rPr>
              <a:t>.</a:t>
            </a:r>
            <a:r>
              <a:rPr lang="de-DE" sz="3200" dirty="0">
                <a:solidFill>
                  <a:schemeClr val="bg2">
                    <a:lumMod val="75000"/>
                  </a:schemeClr>
                </a:solidFill>
              </a:rPr>
              <a:t>	Akt.</a:t>
            </a:r>
            <a:r>
              <a:rPr lang="de-DE" sz="3200" dirty="0"/>
              <a:t>	</a:t>
            </a:r>
            <a:r>
              <a:rPr lang="de-DE" sz="3200" dirty="0" err="1"/>
              <a:t>Infin</a:t>
            </a:r>
            <a:r>
              <a:rPr lang="de-DE" sz="3200" dirty="0"/>
              <a:t>.	</a:t>
            </a:r>
            <a:r>
              <a:rPr lang="de-DE" sz="3200" dirty="0">
                <a:solidFill>
                  <a:srgbClr val="0070C0"/>
                </a:solidFill>
              </a:rPr>
              <a:t>Perf</a:t>
            </a:r>
            <a:r>
              <a:rPr lang="de-DE" sz="3200" dirty="0"/>
              <a:t>.	 Pass.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ym typeface="Wingdings" panose="05000000000000000000" pitchFamily="2" charset="2"/>
              </a:rPr>
              <a:t> </a:t>
            </a:r>
            <a:r>
              <a:rPr lang="de-DE" sz="3200" dirty="0">
                <a:solidFill>
                  <a:srgbClr val="FF0000"/>
                </a:solidFill>
                <a:sym typeface="Wingdings" panose="05000000000000000000" pitchFamily="2" charset="2"/>
              </a:rPr>
              <a:t>Tempus</a:t>
            </a:r>
            <a:r>
              <a:rPr lang="de-DE" sz="3200" dirty="0">
                <a:sym typeface="Wingdings" panose="05000000000000000000" pitchFamily="2" charset="2"/>
              </a:rPr>
              <a:t> v. </a:t>
            </a:r>
            <a:r>
              <a:rPr lang="de-DE" sz="3200" i="1" dirty="0">
                <a:sym typeface="Wingdings" panose="05000000000000000000" pitchFamily="2" charset="2"/>
              </a:rPr>
              <a:t>esse</a:t>
            </a:r>
            <a:r>
              <a:rPr lang="de-DE" sz="3200" dirty="0">
                <a:sym typeface="Wingdings" panose="05000000000000000000" pitchFamily="2" charset="2"/>
              </a:rPr>
              <a:t> + PPP wird </a:t>
            </a:r>
            <a:r>
              <a:rPr lang="de-DE" sz="3200" dirty="0">
                <a:solidFill>
                  <a:srgbClr val="0070C0"/>
                </a:solidFill>
                <a:sym typeface="Wingdings" panose="05000000000000000000" pitchFamily="2" charset="2"/>
              </a:rPr>
              <a:t>„vollendetes“ Tempus</a:t>
            </a:r>
            <a:r>
              <a:rPr lang="de-DE" sz="3200" dirty="0">
                <a:sym typeface="Wingdings" panose="05000000000000000000" pitchFamily="2" charset="2"/>
              </a:rPr>
              <a:t> beim Verb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397167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Zur Ausgestaltung des PPPs in zusammengesetzten Formen</a:t>
            </a:r>
          </a:p>
        </p:txBody>
      </p:sp>
    </p:spTree>
    <p:extLst>
      <p:ext uri="{BB962C8B-B14F-4D97-AF65-F5344CB8AC3E}">
        <p14:creationId xmlns:p14="http://schemas.microsoft.com/office/powerpoint/2010/main" val="1983612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Zur Ausgestaltung des PPPs in zusammengesetzten Formen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3200" dirty="0" err="1"/>
              <a:t>Laudatus</a:t>
            </a:r>
            <a:r>
              <a:rPr lang="de-DE" sz="3200" dirty="0"/>
              <a:t> 	</a:t>
            </a:r>
            <a:r>
              <a:rPr lang="de-DE" sz="3200" dirty="0" err="1"/>
              <a:t>est</a:t>
            </a:r>
            <a:r>
              <a:rPr lang="de-DE" sz="3200" dirty="0"/>
              <a:t>	Caius.</a:t>
            </a:r>
          </a:p>
        </p:txBody>
      </p:sp>
    </p:spTree>
    <p:extLst>
      <p:ext uri="{BB962C8B-B14F-4D97-AF65-F5344CB8AC3E}">
        <p14:creationId xmlns:p14="http://schemas.microsoft.com/office/powerpoint/2010/main" val="35518516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Zur Ausgestaltung des PPPs in zusammengesetzten Formen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3200" dirty="0" err="1"/>
              <a:t>Laudatus</a:t>
            </a:r>
            <a:r>
              <a:rPr lang="de-DE" sz="3200" dirty="0"/>
              <a:t> 	</a:t>
            </a:r>
            <a:r>
              <a:rPr lang="de-DE" sz="3200" dirty="0" err="1"/>
              <a:t>est</a:t>
            </a:r>
            <a:r>
              <a:rPr lang="de-DE" sz="3200" dirty="0"/>
              <a:t>	Caius.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3200" dirty="0" err="1"/>
              <a:t>Laudata</a:t>
            </a:r>
            <a:r>
              <a:rPr lang="de-DE" sz="3200" dirty="0"/>
              <a:t>	</a:t>
            </a:r>
            <a:r>
              <a:rPr lang="de-DE" sz="3200" dirty="0" err="1"/>
              <a:t>est</a:t>
            </a:r>
            <a:r>
              <a:rPr lang="de-DE" sz="3200" dirty="0"/>
              <a:t> 	Julia.</a:t>
            </a:r>
          </a:p>
        </p:txBody>
      </p:sp>
    </p:spTree>
    <p:extLst>
      <p:ext uri="{BB962C8B-B14F-4D97-AF65-F5344CB8AC3E}">
        <p14:creationId xmlns:p14="http://schemas.microsoft.com/office/powerpoint/2010/main" val="20539682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Zur Ausgestaltung des PPPs in zusammengesetzten Formen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Laudatus</a:t>
            </a:r>
            <a:r>
              <a:rPr lang="de-DE" sz="3200" dirty="0"/>
              <a:t> 	</a:t>
            </a:r>
            <a:r>
              <a:rPr lang="de-DE" sz="3200" dirty="0" err="1"/>
              <a:t>est</a:t>
            </a:r>
            <a:r>
              <a:rPr lang="de-DE" sz="3200" dirty="0"/>
              <a:t>	Caius.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Laudata</a:t>
            </a:r>
            <a:r>
              <a:rPr lang="de-DE" sz="3200" dirty="0"/>
              <a:t>	</a:t>
            </a:r>
            <a:r>
              <a:rPr lang="de-DE" sz="3200" dirty="0" err="1"/>
              <a:t>est</a:t>
            </a:r>
            <a:r>
              <a:rPr lang="de-DE" sz="3200" dirty="0"/>
              <a:t> 	Julia.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Laudati</a:t>
            </a:r>
            <a:r>
              <a:rPr lang="de-DE" sz="3200" dirty="0"/>
              <a:t>	</a:t>
            </a:r>
            <a:r>
              <a:rPr lang="de-DE" sz="3200" dirty="0" err="1"/>
              <a:t>sunt</a:t>
            </a:r>
            <a:r>
              <a:rPr lang="de-DE" sz="3200" dirty="0"/>
              <a:t> 	Maximus et Mauritius.</a:t>
            </a:r>
          </a:p>
          <a:p>
            <a:pPr marL="0" indent="0">
              <a:spcBef>
                <a:spcPts val="600"/>
              </a:spcBef>
              <a:buNone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62842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</a:t>
            </a:r>
          </a:p>
        </p:txBody>
      </p:sp>
    </p:spTree>
    <p:extLst>
      <p:ext uri="{BB962C8B-B14F-4D97-AF65-F5344CB8AC3E}">
        <p14:creationId xmlns:p14="http://schemas.microsoft.com/office/powerpoint/2010/main" val="39437246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b="1" dirty="0"/>
              <a:t>Zur Ausgestaltung des PPPs in zusammengesetzten Formen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Laudatus</a:t>
            </a:r>
            <a:r>
              <a:rPr lang="de-DE" sz="3200" dirty="0"/>
              <a:t> 	</a:t>
            </a:r>
            <a:r>
              <a:rPr lang="de-DE" sz="3200" dirty="0" err="1"/>
              <a:t>est</a:t>
            </a:r>
            <a:r>
              <a:rPr lang="de-DE" sz="3200" dirty="0"/>
              <a:t>	Caius.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Laudata</a:t>
            </a:r>
            <a:r>
              <a:rPr lang="de-DE" sz="3200" dirty="0"/>
              <a:t>	</a:t>
            </a:r>
            <a:r>
              <a:rPr lang="de-DE" sz="3200" dirty="0" err="1"/>
              <a:t>est</a:t>
            </a:r>
            <a:r>
              <a:rPr lang="de-DE" sz="3200" dirty="0"/>
              <a:t> 	Julia.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Laudati</a:t>
            </a:r>
            <a:r>
              <a:rPr lang="de-DE" sz="3200" dirty="0"/>
              <a:t>	</a:t>
            </a:r>
            <a:r>
              <a:rPr lang="de-DE" sz="3200" dirty="0" err="1"/>
              <a:t>sunt</a:t>
            </a:r>
            <a:r>
              <a:rPr lang="de-DE" sz="3200" dirty="0"/>
              <a:t> 	Maximus et Mauritius.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sz="3200" dirty="0" err="1"/>
              <a:t>Laudatae</a:t>
            </a:r>
            <a:r>
              <a:rPr lang="de-DE" sz="3200" dirty="0"/>
              <a:t>	</a:t>
            </a:r>
            <a:r>
              <a:rPr lang="de-DE" sz="3200" dirty="0" err="1"/>
              <a:t>sunt</a:t>
            </a:r>
            <a:r>
              <a:rPr lang="de-DE" sz="3200" dirty="0"/>
              <a:t> 	Hanni </a:t>
            </a:r>
            <a:r>
              <a:rPr lang="de-DE" sz="3200" dirty="0" err="1"/>
              <a:t>Nannique</a:t>
            </a:r>
            <a:r>
              <a:rPr lang="de-DE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486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 </a:t>
            </a:r>
          </a:p>
        </p:txBody>
      </p:sp>
    </p:spTree>
    <p:extLst>
      <p:ext uri="{BB962C8B-B14F-4D97-AF65-F5344CB8AC3E}">
        <p14:creationId xmlns:p14="http://schemas.microsoft.com/office/powerpoint/2010/main" val="220931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	</a:t>
            </a:r>
          </a:p>
        </p:txBody>
      </p:sp>
    </p:spTree>
    <p:extLst>
      <p:ext uri="{BB962C8B-B14F-4D97-AF65-F5344CB8AC3E}">
        <p14:creationId xmlns:p14="http://schemas.microsoft.com/office/powerpoint/2010/main" val="320836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5886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„gebraten“			</a:t>
            </a:r>
          </a:p>
        </p:txBody>
      </p:sp>
    </p:spTree>
    <p:extLst>
      <p:ext uri="{BB962C8B-B14F-4D97-AF65-F5344CB8AC3E}">
        <p14:creationId xmlns:p14="http://schemas.microsoft.com/office/powerpoint/2010/main" val="4187701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E82CE-F371-42AC-9DFF-863F7308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de-DE" sz="4000" dirty="0"/>
              <a:t>Das Perfekt-Passiv-System: PPP + Form von </a:t>
            </a:r>
            <a:r>
              <a:rPr lang="de-DE" sz="4000" i="1" dirty="0"/>
              <a:t>esse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FB18F-0124-4331-9203-C98001A5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Vergleichbar im Deutschen: „war gebraten worden“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    „war“			3. </a:t>
            </a:r>
            <a:r>
              <a:rPr lang="de-DE" sz="3200" dirty="0" err="1"/>
              <a:t>Sg</a:t>
            </a:r>
            <a:r>
              <a:rPr lang="de-DE" sz="3200" dirty="0"/>
              <a:t>. </a:t>
            </a:r>
            <a:r>
              <a:rPr lang="de-DE" sz="3200" dirty="0" err="1"/>
              <a:t>Ind</a:t>
            </a:r>
            <a:r>
              <a:rPr lang="de-DE" sz="3200" dirty="0"/>
              <a:t>. </a:t>
            </a:r>
            <a:r>
              <a:rPr lang="de-DE" sz="3200" dirty="0" err="1"/>
              <a:t>Prät</a:t>
            </a:r>
            <a:r>
              <a:rPr lang="de-DE" sz="3200" dirty="0"/>
              <a:t>. Akt.		„sein“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+  „gebraten“		Partizip 2 				„braten“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36154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2893</Words>
  <Application>Microsoft Office PowerPoint</Application>
  <PresentationFormat>Breitbild</PresentationFormat>
  <Paragraphs>211</Paragraphs>
  <Slides>40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</vt:lpstr>
      <vt:lpstr>Die Umschreibungen des Perfekt-Passiv-Systems</vt:lpstr>
      <vt:lpstr>Die Umschreibungen des Perfekt-Passiv-Systems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  <vt:lpstr>Das Perfekt-Passiv-System: PPP + Form von esse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Umschreibungen des Perfekt-Passiv-Systems</dc:title>
  <dc:creator>martin.mueller-wetzel</dc:creator>
  <cp:lastModifiedBy>martin.mueller-wetzel</cp:lastModifiedBy>
  <cp:revision>17</cp:revision>
  <dcterms:created xsi:type="dcterms:W3CDTF">2020-06-20T13:53:47Z</dcterms:created>
  <dcterms:modified xsi:type="dcterms:W3CDTF">2020-06-20T19:21:49Z</dcterms:modified>
</cp:coreProperties>
</file>