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32872-3F71-4C68-9C1C-31F63C7A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424262-AF6A-41B0-BDFF-16AE3FF0C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851FB7-052F-4288-96C8-657920630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1A52ED-C412-4C0B-BDA2-113620C6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CE77AA-1649-4424-9397-E54ACA93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1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59EC5-1BA5-4016-8A64-BD8B52B12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7A33EA-1F89-4035-A39E-9967D594B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0555D4-43F4-4F8F-8D37-BB413C994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A1EF05-A1EC-4BB7-9674-CE98A6344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BCC31E-66BD-4526-978F-399EAC5B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22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31C09A-1AE9-4A8E-9D93-3567B8BEC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6AD548-F4BF-4DA7-A6CA-5DE269D73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9A509A-423F-43D7-B955-867E8A9B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C94425-674E-464A-8266-E2890C01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9758DB-974B-44CD-9E51-DA36A947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74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66164-7934-4A19-A7B8-C2F53C9E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EC41A9-D2F4-4AA6-8DFC-B45447615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05C987-C32D-48C1-ACE0-988F53DA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412388-D973-4D2B-BF6F-6232273F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ACD11F-C12E-41F9-9D75-F2ED507B6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94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8CF34B-210C-44D9-B36F-4E7C8B957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85C5A3-B574-428B-973A-0FF63D145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5D763-C39B-472E-A08D-B58E5069E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54A1D3-DFB8-4FFB-90E6-4880E68D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62B42F-21C9-4F5C-9E68-50ECBBA9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28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65247-876E-4E31-A1BA-CE5FAF97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FB06CE-B18B-4018-9DD2-62B30F354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CE1FF8-E259-454A-9C06-9050747C8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B937B8-F94E-4935-A18C-3D38A0F80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EFAA99-E081-45B1-84F1-3A156419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3C0E6-041E-4953-BA45-16108C406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92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04534A-46C8-496D-9755-A0B2A11AE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C1D95C-D1F9-46EC-A0BE-0F938AD6D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B7DC17-EBFD-4DB1-889B-EA9F8EA46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EE42CA3-5987-4D11-BB75-F486E8DDE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0155DF-C80D-40EE-BF10-9D4DEC8A0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C88D20F-33E9-492F-A268-25889EC63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169C1C-6088-464D-BE02-F368205D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1A0A26-4967-41FE-AEA9-228CC755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41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9B191-D5E3-43C1-BC15-01CC1C28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06D0C28-C107-4C8C-B378-084213E1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3AB98DF-78FE-4288-8A82-6435242E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F06E4E9-937F-4057-A5BB-957610AE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594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539A897-2009-45B5-A860-A8FDC094B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BDD47BE-FCEF-4698-AD07-365DDF8D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3CEA32-BC10-499C-9780-637AD0C0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62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EC6A1-CE2F-46B5-9DA3-42F5CA01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69085B-5B30-42C4-8009-7070840A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C5AA05-9DD2-4512-BAC2-9FE666E4A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9FC949-5100-4116-8B5A-F7EBF190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85E380E-B9F3-4D91-BACB-2561845A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5B8842-CE61-4606-823B-05F227EF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85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EB963A-7B97-417C-8CF8-A78A88EA4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4E67F15-8CC7-4501-915A-E367F7BC0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9ED7B3-EB30-4007-9781-2E5F49C59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3C0EC3-1EDE-479E-A2D6-959703E4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429752-F88B-4F97-AA1E-3F372DF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B07D10-FC99-4AC2-AC1C-C7C9DB15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78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5FCD9BB-BD62-44D7-AB82-D4EC98AF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8D5544-FD43-4912-BBE8-C6A5307E1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B16F29-1087-405E-8C13-180C9E4A7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1E1CC-3BF1-4D05-A711-D5C3679BFEC5}" type="datetimeFigureOut">
              <a:rPr lang="de-DE" smtClean="0"/>
              <a:t>24.04.2021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FF6801-4CFB-48E5-984A-939C52E5C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3E970A-FDE8-44BE-9A95-8B4B3148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952F-262B-412D-B10E-AE7DA9875A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88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D25AA-EE84-42DE-8F2B-A112A79F1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782"/>
            <a:ext cx="9144000" cy="928254"/>
          </a:xfrm>
        </p:spPr>
        <p:txBody>
          <a:bodyPr>
            <a:normAutofit/>
          </a:bodyPr>
          <a:lstStyle/>
          <a:p>
            <a:r>
              <a:rPr lang="de-DE" b="1" spc="1500" dirty="0"/>
              <a:t>The </a:t>
            </a:r>
            <a:r>
              <a:rPr lang="de-DE" b="1" spc="1500" dirty="0" err="1"/>
              <a:t>Aci</a:t>
            </a:r>
            <a:endParaRPr lang="de-DE" b="1" spc="15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8B4BFC5-7535-4EE8-A7C2-15DF8178E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30036"/>
            <a:ext cx="9144000" cy="4862946"/>
          </a:xfrm>
        </p:spPr>
        <p:txBody>
          <a:bodyPr>
            <a:normAutofit/>
          </a:bodyPr>
          <a:lstStyle/>
          <a:p>
            <a:r>
              <a:rPr lang="de-DE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Vorhang auf!</a:t>
            </a:r>
          </a:p>
          <a:p>
            <a:r>
              <a:rPr lang="de-DE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</a:t>
            </a:r>
            <a:r>
              <a:rPr lang="de-DE" sz="4800" dirty="0"/>
              <a:t> </a:t>
            </a:r>
          </a:p>
          <a:p>
            <a:r>
              <a:rPr lang="de-DE" sz="4800" b="1" i="1" cap="small" dirty="0" err="1"/>
              <a:t>Accusativus</a:t>
            </a:r>
            <a:r>
              <a:rPr lang="de-DE" sz="4800" b="1" i="1" cap="small" dirty="0"/>
              <a:t> Cum </a:t>
            </a:r>
            <a:r>
              <a:rPr lang="de-DE" sz="4800" b="1" i="1" cap="small" dirty="0" err="1"/>
              <a:t>Infinitivo</a:t>
            </a:r>
            <a:endParaRPr lang="de-DE" sz="4800" b="1" i="1" cap="small" dirty="0"/>
          </a:p>
          <a:p>
            <a:pPr algn="l"/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Obacht, liebe </a:t>
            </a:r>
            <a:r>
              <a:rPr lang="de-DE" dirty="0" err="1">
                <a:solidFill>
                  <a:schemeClr val="accent2">
                    <a:lumMod val="75000"/>
                  </a:schemeClr>
                </a:solidFill>
              </a:rPr>
              <a:t>typesetter</a:t>
            </a:r>
            <a:r>
              <a:rPr lang="de-DE" cap="small" dirty="0">
                <a:solidFill>
                  <a:schemeClr val="accent2">
                    <a:lumMod val="75000"/>
                  </a:schemeClr>
                </a:solidFill>
              </a:rPr>
              <a:t>!</a:t>
            </a:r>
          </a:p>
          <a:p>
            <a:pPr algn="l"/>
            <a:r>
              <a:rPr lang="de-DE" cap="small" dirty="0">
                <a:solidFill>
                  <a:schemeClr val="accent2">
                    <a:lumMod val="75000"/>
                  </a:schemeClr>
                </a:solidFill>
              </a:rPr>
              <a:t>  G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roßbuchstaben nennen die Schriftsetzer „Kapitale“,</a:t>
            </a:r>
          </a:p>
          <a:p>
            <a:pPr algn="l"/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  kleingeschriebene Großbuchstaben „Kapitälchen“.</a:t>
            </a:r>
          </a:p>
          <a:p>
            <a:pPr algn="l"/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  Nein, dies ist nicht „fett &amp; kursiv“, sondern „fett &amp; </a:t>
            </a:r>
            <a:r>
              <a:rPr lang="de-DE" i="1" dirty="0">
                <a:solidFill>
                  <a:schemeClr val="accent2">
                    <a:lumMod val="75000"/>
                  </a:schemeClr>
                </a:solidFill>
              </a:rPr>
              <a:t>geneigt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“ („</a:t>
            </a:r>
            <a:r>
              <a:rPr lang="de-DE" dirty="0" err="1">
                <a:solidFill>
                  <a:schemeClr val="accent2">
                    <a:lumMod val="75000"/>
                  </a:schemeClr>
                </a:solidFill>
              </a:rPr>
              <a:t>slanted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“).</a:t>
            </a:r>
          </a:p>
          <a:p>
            <a:pPr algn="l"/>
            <a:r>
              <a:rPr lang="de-DE" cap="small" dirty="0">
                <a:solidFill>
                  <a:schemeClr val="accent2">
                    <a:lumMod val="75000"/>
                  </a:schemeClr>
                </a:solidFill>
              </a:rPr>
              <a:t>  So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 nennt sich‘s „gesperrt“, und zwar um 15 </a:t>
            </a:r>
            <a:r>
              <a:rPr lang="de-DE" dirty="0" err="1">
                <a:solidFill>
                  <a:schemeClr val="accent2">
                    <a:lumMod val="75000"/>
                  </a:schemeClr>
                </a:solidFill>
              </a:rPr>
              <a:t>pt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. auf hier 60. </a:t>
            </a:r>
          </a:p>
        </p:txBody>
      </p:sp>
    </p:spTree>
    <p:extLst>
      <p:ext uri="{BB962C8B-B14F-4D97-AF65-F5344CB8AC3E}">
        <p14:creationId xmlns:p14="http://schemas.microsoft.com/office/powerpoint/2010/main" val="144315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E23B0-429C-499C-827E-C667B6EA9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de-DE" dirty="0"/>
              <a:t>The </a:t>
            </a:r>
            <a:r>
              <a:rPr lang="de-DE" dirty="0" err="1"/>
              <a:t>AcI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8E9E1-54DE-4FC8-ADA5-1917FDDC1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Auf Deutsch:</a:t>
            </a:r>
          </a:p>
          <a:p>
            <a:pPr marL="0" indent="0">
              <a:buNone/>
            </a:pPr>
            <a:r>
              <a:rPr lang="de-DE" dirty="0"/>
              <a:t>		Ich 	</a:t>
            </a:r>
            <a:r>
              <a:rPr lang="de-DE" u="dbl" dirty="0"/>
              <a:t>höre</a:t>
            </a:r>
            <a:r>
              <a:rPr lang="de-DE" dirty="0"/>
              <a:t>			/	</a:t>
            </a:r>
            <a:r>
              <a:rPr lang="de-DE" u="dbl" dirty="0"/>
              <a:t>sehe</a:t>
            </a:r>
          </a:p>
          <a:p>
            <a:pPr marL="0" indent="0">
              <a:buNone/>
            </a:pPr>
            <a:r>
              <a:rPr lang="de-DE" dirty="0"/>
              <a:t>			</a:t>
            </a:r>
            <a:r>
              <a:rPr lang="de-DE" i="1" dirty="0"/>
              <a:t>den Bassisten</a:t>
            </a:r>
            <a:r>
              <a:rPr lang="de-DE" dirty="0"/>
              <a:t> 	/ 	</a:t>
            </a:r>
            <a:r>
              <a:rPr lang="de-DE" i="1" dirty="0"/>
              <a:t>den Briefträger	  </a:t>
            </a:r>
          </a:p>
          <a:p>
            <a:pPr marL="0" indent="0">
              <a:buNone/>
            </a:pPr>
            <a:r>
              <a:rPr lang="de-DE" i="1" dirty="0"/>
              <a:t>			  				  mir einen Brief </a:t>
            </a:r>
          </a:p>
          <a:p>
            <a:pPr marL="0" indent="0">
              <a:buNone/>
            </a:pPr>
            <a:r>
              <a:rPr lang="de-DE" i="1" dirty="0"/>
              <a:t>			</a:t>
            </a:r>
            <a:r>
              <a:rPr lang="de-DE" i="1" u="sng" dirty="0"/>
              <a:t>dröhnen</a:t>
            </a:r>
            <a:r>
              <a:rPr lang="de-DE" i="1" dirty="0"/>
              <a:t>		</a:t>
            </a:r>
            <a:r>
              <a:rPr lang="de-DE" dirty="0"/>
              <a:t>/ 	</a:t>
            </a:r>
            <a:r>
              <a:rPr lang="de-DE" i="1" u="sng" dirty="0"/>
              <a:t>bringen</a:t>
            </a:r>
            <a:r>
              <a:rPr lang="de-DE" i="1" dirty="0"/>
              <a:t>.</a:t>
            </a:r>
          </a:p>
          <a:p>
            <a:r>
              <a:rPr lang="de-DE" dirty="0"/>
              <a:t>nur nach Verben der Sinneswahrnehmung,</a:t>
            </a:r>
          </a:p>
          <a:p>
            <a:r>
              <a:rPr lang="de-DE" dirty="0"/>
              <a:t>nur mit Infinitiv Präsens aktiv.  </a:t>
            </a:r>
          </a:p>
        </p:txBody>
      </p:sp>
    </p:spTree>
    <p:extLst>
      <p:ext uri="{BB962C8B-B14F-4D97-AF65-F5344CB8AC3E}">
        <p14:creationId xmlns:p14="http://schemas.microsoft.com/office/powerpoint/2010/main" val="174511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3E23B0-429C-499C-827E-C667B6EA9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de-DE" dirty="0"/>
              <a:t>The </a:t>
            </a:r>
            <a:r>
              <a:rPr lang="de-DE" dirty="0" err="1"/>
              <a:t>AcI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8E9E1-54DE-4FC8-ADA5-1917FDDC1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27685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dirty="0"/>
              <a:t>Auf Latein: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		*Er </a:t>
            </a:r>
            <a:r>
              <a:rPr lang="de-DE" u="dbl" dirty="0"/>
              <a:t>behauptet</a:t>
            </a:r>
          </a:p>
          <a:p>
            <a:pPr marL="0" indent="0">
              <a:buNone/>
            </a:pPr>
            <a:r>
              <a:rPr lang="de-DE" dirty="0"/>
              <a:t>			</a:t>
            </a:r>
            <a:r>
              <a:rPr lang="de-DE" i="1" dirty="0"/>
              <a:t>den Briefträger </a:t>
            </a:r>
          </a:p>
          <a:p>
            <a:pPr marL="0" indent="0">
              <a:buNone/>
            </a:pPr>
            <a:r>
              <a:rPr lang="de-DE" i="1" dirty="0"/>
              <a:t>			   einen Brief </a:t>
            </a:r>
          </a:p>
          <a:p>
            <a:pPr marL="0" indent="0">
              <a:buNone/>
            </a:pPr>
            <a:r>
              <a:rPr lang="de-DE" i="1" dirty="0"/>
              <a:t>			</a:t>
            </a:r>
            <a:r>
              <a:rPr lang="de-DE" i="1" u="sng" dirty="0"/>
              <a:t>gebracht haben</a:t>
            </a:r>
            <a:r>
              <a:rPr lang="de-DE" i="1" dirty="0"/>
              <a:t>.</a:t>
            </a:r>
          </a:p>
          <a:p>
            <a:r>
              <a:rPr lang="de-DE" dirty="0"/>
              <a:t>nach </a:t>
            </a:r>
            <a:r>
              <a:rPr lang="de-DE" i="1" dirty="0"/>
              <a:t>allen</a:t>
            </a:r>
            <a:r>
              <a:rPr lang="de-DE" dirty="0"/>
              <a:t> Kopfverben (+ </a:t>
            </a:r>
            <a:r>
              <a:rPr lang="de-DE" dirty="0" err="1"/>
              <a:t>Stowi</a:t>
            </a:r>
            <a:r>
              <a:rPr lang="de-DE" dirty="0"/>
              <a:t>-Hinweisen),</a:t>
            </a:r>
          </a:p>
          <a:p>
            <a:r>
              <a:rPr lang="de-DE" dirty="0"/>
              <a:t>mit </a:t>
            </a:r>
            <a:r>
              <a:rPr lang="de-DE" i="1" dirty="0"/>
              <a:t>allen</a:t>
            </a:r>
            <a:r>
              <a:rPr lang="de-DE" dirty="0"/>
              <a:t> Infinitiven.</a:t>
            </a:r>
          </a:p>
          <a:p>
            <a:pPr marL="0" indent="0">
              <a:buNone/>
            </a:pPr>
            <a:r>
              <a:rPr lang="de-DE" dirty="0"/>
              <a:t>Was </a:t>
            </a:r>
            <a:r>
              <a:rPr lang="de-DE" dirty="0" err="1"/>
              <a:t>thun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	Dt. </a:t>
            </a:r>
            <a:r>
              <a:rPr lang="de-DE" i="1" dirty="0"/>
              <a:t>dass-Satz</a:t>
            </a:r>
            <a:r>
              <a:rPr lang="de-DE" dirty="0"/>
              <a:t>: </a:t>
            </a:r>
            <a:r>
              <a:rPr lang="de-DE" i="1" dirty="0"/>
              <a:t>, dass der Briefträger einen Brief gebracht hat.</a:t>
            </a:r>
          </a:p>
          <a:p>
            <a:pPr marL="0" indent="0">
              <a:buNone/>
            </a:pPr>
            <a:r>
              <a:rPr lang="de-DE" dirty="0"/>
              <a:t>	  Subjekt: 	der </a:t>
            </a:r>
            <a:r>
              <a:rPr lang="de-DE" dirty="0" err="1"/>
              <a:t>Subjektsakkusativ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  Prädikat:	aus dem Inf. (und immer hübsch auf ZV und GV achten!) </a:t>
            </a:r>
          </a:p>
          <a:p>
            <a:pPr marL="0" indent="0" algn="r">
              <a:buNone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* = Sternchen, gr. </a:t>
            </a:r>
            <a:r>
              <a:rPr lang="de-DE" i="1" dirty="0">
                <a:solidFill>
                  <a:schemeClr val="accent2">
                    <a:lumMod val="75000"/>
                  </a:schemeClr>
                </a:solidFill>
              </a:rPr>
              <a:t>Aster-</a:t>
            </a:r>
            <a:r>
              <a:rPr lang="de-DE" i="1" dirty="0" err="1">
                <a:solidFill>
                  <a:schemeClr val="accent2">
                    <a:lumMod val="75000"/>
                  </a:schemeClr>
                </a:solidFill>
              </a:rPr>
              <a:t>isk</a:t>
            </a:r>
            <a:r>
              <a:rPr lang="de-DE" i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de-DE" i="1" dirty="0" err="1">
                <a:solidFill>
                  <a:schemeClr val="accent2">
                    <a:lumMod val="75000"/>
                  </a:schemeClr>
                </a:solidFill>
              </a:rPr>
              <a:t>os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„Asterisk“</a:t>
            </a:r>
          </a:p>
          <a:p>
            <a:pPr marL="0" indent="0" algn="r">
              <a:buNone/>
            </a:pPr>
            <a:r>
              <a:rPr lang="de-DE" sz="19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(Den setzt man, wenn etwas nicht belegt oder falsch ist.)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433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The Aci</vt:lpstr>
      <vt:lpstr>The AcI</vt:lpstr>
      <vt:lpstr>The 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Aci</dc:title>
  <dc:creator>martin.mueller-wetzel</dc:creator>
  <cp:lastModifiedBy>martin.mueller-wetzel</cp:lastModifiedBy>
  <cp:revision>16</cp:revision>
  <dcterms:created xsi:type="dcterms:W3CDTF">2021-04-23T12:56:11Z</dcterms:created>
  <dcterms:modified xsi:type="dcterms:W3CDTF">2021-04-26T19:10:30Z</dcterms:modified>
</cp:coreProperties>
</file>