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3" r:id="rId3"/>
    <p:sldId id="259" r:id="rId4"/>
    <p:sldId id="260" r:id="rId5"/>
    <p:sldId id="261" r:id="rId6"/>
    <p:sldId id="258" r:id="rId7"/>
    <p:sldId id="264" r:id="rId8"/>
    <p:sldId id="262" r:id="rId9"/>
    <p:sldId id="263" r:id="rId10"/>
    <p:sldId id="269" r:id="rId11"/>
    <p:sldId id="270" r:id="rId12"/>
    <p:sldId id="268" r:id="rId13"/>
    <p:sldId id="271" r:id="rId14"/>
    <p:sldId id="266" r:id="rId15"/>
    <p:sldId id="274" r:id="rId16"/>
    <p:sldId id="281" r:id="rId17"/>
    <p:sldId id="275" r:id="rId18"/>
    <p:sldId id="282" r:id="rId19"/>
    <p:sldId id="276" r:id="rId20"/>
    <p:sldId id="277" r:id="rId21"/>
    <p:sldId id="272" r:id="rId22"/>
    <p:sldId id="279" r:id="rId23"/>
    <p:sldId id="280" r:id="rId2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141165-4DE7-46E5-9710-A4730249F1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CF4F2D9-B60B-4610-B869-63C499D6AC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FAE1DC-23E0-405A-B925-51574461E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C3F0-EEF4-4544-BC2C-6CDB67E24773}" type="datetimeFigureOut">
              <a:rPr lang="de-DE" smtClean="0"/>
              <a:t>24.09.2020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5C3575-7560-44CA-82E8-31000F28C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ED3E52-122D-40D0-BD30-D8B514797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1592-3DED-404F-883E-17DAFC435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8911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B05C60-9F0B-4453-BE1F-B8BC618B0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C9198E2-4403-4A34-BBAB-1A74FB5C02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415F21-EDDA-46EA-A419-700DFA61F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C3F0-EEF4-4544-BC2C-6CDB67E24773}" type="datetimeFigureOut">
              <a:rPr lang="de-DE" smtClean="0"/>
              <a:t>24.09.2020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B0461B-468D-4F26-9382-04D2ED3EA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4DB48FF-98D5-49EA-BF5C-6BEEC56CA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1592-3DED-404F-883E-17DAFC435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2522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D76E619-C401-4523-9E9B-9C488696DE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40D8F82-0F81-469C-A311-73E4E437B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387514-00C6-4575-83F9-7C2B2459E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C3F0-EEF4-4544-BC2C-6CDB67E24773}" type="datetimeFigureOut">
              <a:rPr lang="de-DE" smtClean="0"/>
              <a:t>24.09.2020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B1D922-7B21-4C72-9A79-C023F7588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E4F614-5189-4C1B-92E4-D1B0EC7EB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1592-3DED-404F-883E-17DAFC435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1288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4CEC49-0BAB-4457-AFA4-1F2D0E882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AB1453-AFFB-4AD0-84CB-E29C19E77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932614-346B-4D11-B0F4-FAD2753B5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C3F0-EEF4-4544-BC2C-6CDB67E24773}" type="datetimeFigureOut">
              <a:rPr lang="de-DE" smtClean="0"/>
              <a:t>24.09.2020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F86D1C-2127-4364-BCDF-E4DAF20C7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CC3093-89D4-475C-A04F-05A5AF83C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1592-3DED-404F-883E-17DAFC435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624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CCAA7F-4BF5-4E56-8F25-FFCE770C1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5900DC6-E70E-4F9F-8BB0-A861397E6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FED6DA-0359-4CB2-83B1-BA3E34CFC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C3F0-EEF4-4544-BC2C-6CDB67E24773}" type="datetimeFigureOut">
              <a:rPr lang="de-DE" smtClean="0"/>
              <a:t>24.09.2020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7F0BA47-EB36-47E6-AD41-F8D8EF17B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4A42AA-976B-47D4-8EC3-8C6CA1CAE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1592-3DED-404F-883E-17DAFC435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8279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BF2224-29CF-460D-AFBB-551935DED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66A75A-B1D7-4C65-995F-DE3BFA8E3E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CD72DF3-1A9B-4EE2-ADD7-8FEF1922B3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79308C-05EF-4F62-AE4A-4545765A4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C3F0-EEF4-4544-BC2C-6CDB67E24773}" type="datetimeFigureOut">
              <a:rPr lang="de-DE" smtClean="0"/>
              <a:t>24.09.2020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4E9D0F1-35AC-4697-A289-1FB864FA9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441588C-A64C-474C-983B-91295336F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1592-3DED-404F-883E-17DAFC435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683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2C2459-8520-4302-B6EA-333F896B4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41590ED-67F5-4784-8737-08782F388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2E4B1DA-E92F-4CE6-98C9-FE27BB6508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2C7AFE3-4B7D-4EA1-B591-B6B30FB55C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24FABE1-EBE3-482C-AAEE-DE89B207C4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8DF45F9-F03E-463D-BC06-EB5B03BFB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C3F0-EEF4-4544-BC2C-6CDB67E24773}" type="datetimeFigureOut">
              <a:rPr lang="de-DE" smtClean="0"/>
              <a:t>24.09.2020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21F5011-E343-4D15-B770-F59806734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C1C1BBF-D1F6-4467-8325-6B4352238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1592-3DED-404F-883E-17DAFC435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6863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ED9FB9-9DE0-4F74-8F25-EA6557A11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01BB78C-C29B-4E01-AD87-45FA5F4F8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C3F0-EEF4-4544-BC2C-6CDB67E24773}" type="datetimeFigureOut">
              <a:rPr lang="de-DE" smtClean="0"/>
              <a:t>24.09.2020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67B6BDE-FF9E-49B1-B12C-15313F2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BEA9D0F-C798-403B-A1C2-1E45217A8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1592-3DED-404F-883E-17DAFC435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104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AD3218A-011F-499E-9E92-E7E35D2FF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C3F0-EEF4-4544-BC2C-6CDB67E24773}" type="datetimeFigureOut">
              <a:rPr lang="de-DE" smtClean="0"/>
              <a:t>24.09.2020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1D9AE11-C6B2-4C56-B51A-202631724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BD0344D-C6F7-4A94-AF7B-7F232D3FC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1592-3DED-404F-883E-17DAFC435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7779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C04E27-8E0D-4C18-A812-3C069BF2B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1C3592-1B63-42D3-AC24-67B58703C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2BFA812-9B78-4F32-876E-18B41DAE6A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0094CD1-6D1D-4B1A-AEE3-081605D7B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C3F0-EEF4-4544-BC2C-6CDB67E24773}" type="datetimeFigureOut">
              <a:rPr lang="de-DE" smtClean="0"/>
              <a:t>24.09.2020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E141562-5BCC-4F56-8410-F15A89C9C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FEA8B8-A19F-47A8-91AF-9C4DA8B05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1592-3DED-404F-883E-17DAFC435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042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23270F-E95E-4216-B03E-89F56E36E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F53C81F-F178-432F-AA2C-40E443587A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DC08403-1473-4469-AD33-97751AF7AC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56487F0-3105-4947-A7C8-8643CA1B4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C3F0-EEF4-4544-BC2C-6CDB67E24773}" type="datetimeFigureOut">
              <a:rPr lang="de-DE" smtClean="0"/>
              <a:t>24.09.2020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A5C1716-01A6-41E4-A5D3-9F8CDB1E8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3CCC05D-E3BB-42F0-A23E-6DE7492F0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1592-3DED-404F-883E-17DAFC435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9912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DE01276-824E-4B5E-AD30-9F358A344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98FA4B9-1979-4BEC-8D13-DCEE14A42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AE4A50-EB79-48F0-A2C5-7D3EDE26CC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2C3F0-EEF4-4544-BC2C-6CDB67E24773}" type="datetimeFigureOut">
              <a:rPr lang="de-DE" smtClean="0"/>
              <a:t>24.09.2020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A3C144-ED63-4196-B987-921924FCA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6E427D3-CF7E-461D-A65F-E89EB1C072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11592-3DED-404F-883E-17DAFC4351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869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BFA2A-5140-4B53-B2CD-F2F201B6C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1425"/>
          </a:xfrm>
        </p:spPr>
        <p:txBody>
          <a:bodyPr/>
          <a:lstStyle/>
          <a:p>
            <a:pPr algn="ctr"/>
            <a:r>
              <a:rPr lang="de-DE" dirty="0"/>
              <a:t>Willkommen in der III. Dimension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EDB1B3-2B57-442A-B971-3E362895B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858"/>
            <a:ext cx="10515600" cy="48791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	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7318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BFA2A-5140-4B53-B2CD-F2F201B6C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1425"/>
          </a:xfrm>
        </p:spPr>
        <p:txBody>
          <a:bodyPr/>
          <a:lstStyle/>
          <a:p>
            <a:pPr algn="ctr"/>
            <a:r>
              <a:rPr lang="de-DE" dirty="0"/>
              <a:t>Die III. Deklination (Genitiv auf -</a:t>
            </a:r>
            <a:r>
              <a:rPr lang="de-DE" b="1" i="1" dirty="0" err="1"/>
              <a:t>is</a:t>
            </a:r>
            <a:r>
              <a:rPr lang="de-DE" dirty="0"/>
              <a:t>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EDB1B3-2B57-442A-B971-3E362895B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858"/>
            <a:ext cx="10515600" cy="487910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b="1" dirty="0"/>
              <a:t>	Konsonantische Deklination		gemischte </a:t>
            </a:r>
            <a:r>
              <a:rPr lang="de-DE" b="1" dirty="0" err="1"/>
              <a:t>Dekl</a:t>
            </a:r>
            <a:r>
              <a:rPr lang="de-DE" b="1" dirty="0"/>
              <a:t>.		i-Deklination</a:t>
            </a:r>
          </a:p>
          <a:p>
            <a:pPr marL="0" indent="0">
              <a:buNone/>
            </a:pPr>
            <a:r>
              <a:rPr lang="de-DE" dirty="0"/>
              <a:t>	Tendenziell Substantive 		nur Substantive (m/f)	tendenziell Adjektive</a:t>
            </a:r>
          </a:p>
          <a:p>
            <a:pPr marL="0" indent="0">
              <a:buNone/>
            </a:pPr>
            <a:r>
              <a:rPr lang="de-DE" dirty="0" err="1"/>
              <a:t>Kennz</a:t>
            </a:r>
            <a:r>
              <a:rPr lang="de-DE" dirty="0"/>
              <a:t>.		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Stowi</a:t>
            </a:r>
            <a:r>
              <a:rPr lang="de-DE" dirty="0"/>
              <a:t>: 	„Caesar, </a:t>
            </a:r>
            <a:r>
              <a:rPr lang="de-DE" dirty="0" err="1"/>
              <a:t>is</a:t>
            </a:r>
            <a:r>
              <a:rPr lang="de-DE" dirty="0"/>
              <a:t>, m“	„ius, </a:t>
            </a:r>
            <a:r>
              <a:rPr lang="de-DE" dirty="0" err="1"/>
              <a:t>iuris</a:t>
            </a:r>
            <a:r>
              <a:rPr lang="de-DE" dirty="0"/>
              <a:t>, n“		</a:t>
            </a:r>
          </a:p>
          <a:p>
            <a:pPr marL="0" indent="0">
              <a:buNone/>
            </a:pPr>
            <a:r>
              <a:rPr lang="de-DE" dirty="0"/>
              <a:t>  Sing.</a:t>
            </a:r>
            <a:r>
              <a:rPr lang="de-DE" i="1" dirty="0"/>
              <a:t>  	Caesar 		ius		</a:t>
            </a:r>
            <a:endParaRPr lang="de-DE" dirty="0"/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b="1" i="1" dirty="0" err="1"/>
              <a:t>is</a:t>
            </a:r>
            <a:r>
              <a:rPr lang="de-DE" i="1" dirty="0"/>
              <a:t>		</a:t>
            </a:r>
            <a:r>
              <a:rPr lang="de-DE" i="1" dirty="0" err="1"/>
              <a:t>iur-</a:t>
            </a:r>
            <a:r>
              <a:rPr lang="de-DE" b="1" i="1" dirty="0" err="1"/>
              <a:t>is</a:t>
            </a:r>
            <a:r>
              <a:rPr lang="de-DE" i="1" dirty="0"/>
              <a:t>		</a:t>
            </a:r>
            <a:endParaRPr lang="de-DE" b="1" i="1" dirty="0"/>
          </a:p>
          <a:p>
            <a:pPr marL="0" indent="0">
              <a:buNone/>
            </a:pPr>
            <a:r>
              <a:rPr lang="de-DE" i="1" dirty="0"/>
              <a:t>  	Caesar-i		</a:t>
            </a:r>
            <a:r>
              <a:rPr lang="de-DE" i="1" dirty="0" err="1"/>
              <a:t>iur</a:t>
            </a:r>
            <a:r>
              <a:rPr lang="de-DE" i="1" dirty="0"/>
              <a:t>-i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em</a:t>
            </a:r>
            <a:r>
              <a:rPr lang="de-DE" i="1" dirty="0"/>
              <a:t>	ius		</a:t>
            </a:r>
          </a:p>
          <a:p>
            <a:pPr marL="0" indent="0">
              <a:buNone/>
            </a:pPr>
            <a:r>
              <a:rPr lang="de-DE" i="1" dirty="0"/>
              <a:t>  	Caesar-e		</a:t>
            </a:r>
            <a:r>
              <a:rPr lang="de-DE" i="1" dirty="0" err="1"/>
              <a:t>iur</a:t>
            </a:r>
            <a:r>
              <a:rPr lang="de-DE" i="1" dirty="0"/>
              <a:t>-e		</a:t>
            </a:r>
          </a:p>
          <a:p>
            <a:pPr marL="0" indent="0">
              <a:buNone/>
            </a:pPr>
            <a:r>
              <a:rPr lang="de-DE" dirty="0"/>
              <a:t>  Pl.</a:t>
            </a:r>
            <a:r>
              <a:rPr lang="de-DE" i="1" dirty="0"/>
              <a:t>	Caesar-es		</a:t>
            </a:r>
            <a:r>
              <a:rPr lang="de-DE" i="1" dirty="0" err="1"/>
              <a:t>iur</a:t>
            </a:r>
            <a:r>
              <a:rPr lang="de-DE" i="1" dirty="0"/>
              <a:t>-a		</a:t>
            </a:r>
          </a:p>
          <a:p>
            <a:pPr marL="0" indent="0">
              <a:buNone/>
            </a:pPr>
            <a:r>
              <a:rPr lang="de-DE" i="1" dirty="0"/>
              <a:t>  	Caesar-um	</a:t>
            </a:r>
            <a:r>
              <a:rPr lang="de-DE" i="1" dirty="0" err="1"/>
              <a:t>iur</a:t>
            </a:r>
            <a:r>
              <a:rPr lang="de-DE" i="1" dirty="0"/>
              <a:t>-um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ibus</a:t>
            </a:r>
            <a:r>
              <a:rPr lang="de-DE" i="1" dirty="0"/>
              <a:t>	</a:t>
            </a:r>
            <a:r>
              <a:rPr lang="de-DE" i="1" dirty="0" err="1"/>
              <a:t>iur-ibus</a:t>
            </a:r>
            <a:r>
              <a:rPr lang="de-DE" i="1" dirty="0"/>
              <a:t>		</a:t>
            </a:r>
          </a:p>
          <a:p>
            <a:pPr marL="0" indent="0">
              <a:buNone/>
            </a:pPr>
            <a:r>
              <a:rPr lang="de-DE" i="1" dirty="0"/>
              <a:t>  	Caesar-es		</a:t>
            </a:r>
            <a:r>
              <a:rPr lang="de-DE" i="1" dirty="0" err="1"/>
              <a:t>iur</a:t>
            </a:r>
            <a:r>
              <a:rPr lang="de-DE" i="1" dirty="0"/>
              <a:t>-a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ibus</a:t>
            </a:r>
            <a:r>
              <a:rPr lang="de-DE" i="1" dirty="0"/>
              <a:t>	</a:t>
            </a:r>
            <a:r>
              <a:rPr lang="de-DE" i="1" dirty="0" err="1"/>
              <a:t>iur-ibus</a:t>
            </a:r>
            <a:r>
              <a:rPr lang="de-DE" i="1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658694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BFA2A-5140-4B53-B2CD-F2F201B6C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1425"/>
          </a:xfrm>
        </p:spPr>
        <p:txBody>
          <a:bodyPr/>
          <a:lstStyle/>
          <a:p>
            <a:pPr algn="ctr"/>
            <a:r>
              <a:rPr lang="de-DE" dirty="0"/>
              <a:t>Die III. Deklination (Genitiv auf -</a:t>
            </a:r>
            <a:r>
              <a:rPr lang="de-DE" b="1" i="1" dirty="0" err="1"/>
              <a:t>is</a:t>
            </a:r>
            <a:r>
              <a:rPr lang="de-DE" dirty="0"/>
              <a:t>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EDB1B3-2B57-442A-B971-3E362895B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858"/>
            <a:ext cx="10515600" cy="487910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b="1" dirty="0"/>
              <a:t>	Konsonantische Deklination		gemischte </a:t>
            </a:r>
            <a:r>
              <a:rPr lang="de-DE" b="1" dirty="0" err="1"/>
              <a:t>Dekl</a:t>
            </a:r>
            <a:r>
              <a:rPr lang="de-DE" b="1" dirty="0"/>
              <a:t>.		i-Deklination</a:t>
            </a:r>
          </a:p>
          <a:p>
            <a:pPr marL="0" indent="0">
              <a:buNone/>
            </a:pPr>
            <a:r>
              <a:rPr lang="de-DE" dirty="0"/>
              <a:t>	Tendenziell Substantive 		nur Substantive (m/f)	tendenziell Adjektive</a:t>
            </a:r>
          </a:p>
          <a:p>
            <a:pPr marL="0" indent="0">
              <a:buNone/>
            </a:pPr>
            <a:r>
              <a:rPr lang="de-DE" dirty="0" err="1"/>
              <a:t>Kennz</a:t>
            </a:r>
            <a:r>
              <a:rPr lang="de-DE" dirty="0"/>
              <a:t>.		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Stowi</a:t>
            </a:r>
            <a:r>
              <a:rPr lang="de-DE" dirty="0"/>
              <a:t>: 	„Caesar, </a:t>
            </a:r>
            <a:r>
              <a:rPr lang="de-DE" dirty="0" err="1"/>
              <a:t>is</a:t>
            </a:r>
            <a:r>
              <a:rPr lang="de-DE" dirty="0"/>
              <a:t>, m“	„ius, </a:t>
            </a:r>
            <a:r>
              <a:rPr lang="de-DE" dirty="0" err="1"/>
              <a:t>iuris</a:t>
            </a:r>
            <a:r>
              <a:rPr lang="de-DE" dirty="0"/>
              <a:t>, n“		</a:t>
            </a:r>
          </a:p>
          <a:p>
            <a:pPr marL="0" indent="0">
              <a:buNone/>
            </a:pPr>
            <a:r>
              <a:rPr lang="de-DE" dirty="0"/>
              <a:t>  Sing.</a:t>
            </a:r>
            <a:r>
              <a:rPr lang="de-DE" i="1" dirty="0"/>
              <a:t>  	Caesar 		ius		</a:t>
            </a:r>
            <a:endParaRPr lang="de-DE" dirty="0"/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b="1" i="1" dirty="0" err="1"/>
              <a:t>is</a:t>
            </a:r>
            <a:r>
              <a:rPr lang="de-DE" i="1" dirty="0"/>
              <a:t>		</a:t>
            </a:r>
            <a:r>
              <a:rPr lang="de-DE" i="1" dirty="0" err="1"/>
              <a:t>iur-</a:t>
            </a:r>
            <a:r>
              <a:rPr lang="de-DE" b="1" i="1" dirty="0" err="1"/>
              <a:t>is</a:t>
            </a:r>
            <a:r>
              <a:rPr lang="de-DE" i="1" dirty="0"/>
              <a:t>		</a:t>
            </a:r>
            <a:endParaRPr lang="de-DE" b="1" i="1" dirty="0"/>
          </a:p>
          <a:p>
            <a:pPr marL="0" indent="0">
              <a:buNone/>
            </a:pPr>
            <a:r>
              <a:rPr lang="de-DE" i="1" dirty="0"/>
              <a:t>  	Caesar-i		</a:t>
            </a:r>
            <a:r>
              <a:rPr lang="de-DE" i="1" dirty="0" err="1"/>
              <a:t>iur</a:t>
            </a:r>
            <a:r>
              <a:rPr lang="de-DE" i="1" dirty="0"/>
              <a:t>-i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em</a:t>
            </a:r>
            <a:r>
              <a:rPr lang="de-DE" i="1" dirty="0"/>
              <a:t>	ius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>
                <a:solidFill>
                  <a:srgbClr val="FF0000"/>
                </a:solidFill>
              </a:rPr>
              <a:t>e</a:t>
            </a:r>
            <a:r>
              <a:rPr lang="de-DE" i="1" dirty="0"/>
              <a:t>		</a:t>
            </a:r>
            <a:r>
              <a:rPr lang="de-DE" i="1" dirty="0" err="1"/>
              <a:t>iur</a:t>
            </a:r>
            <a:r>
              <a:rPr lang="de-DE" i="1" dirty="0"/>
              <a:t>-e		</a:t>
            </a:r>
          </a:p>
          <a:p>
            <a:pPr marL="0" indent="0">
              <a:buNone/>
            </a:pPr>
            <a:r>
              <a:rPr lang="de-DE" dirty="0"/>
              <a:t>  Pl.</a:t>
            </a:r>
            <a:r>
              <a:rPr lang="de-DE" i="1" dirty="0"/>
              <a:t>	Caesar-es	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a</a:t>
            </a:r>
            <a:r>
              <a:rPr lang="de-DE" i="1" dirty="0"/>
              <a:t>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>
                <a:solidFill>
                  <a:srgbClr val="FF0000"/>
                </a:solidFill>
              </a:rPr>
              <a:t>um</a:t>
            </a:r>
            <a:r>
              <a:rPr lang="de-DE" i="1" dirty="0"/>
              <a:t>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um</a:t>
            </a:r>
            <a:r>
              <a:rPr lang="de-DE" i="1" dirty="0"/>
              <a:t>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ibus</a:t>
            </a:r>
            <a:r>
              <a:rPr lang="de-DE" i="1" dirty="0"/>
              <a:t>	</a:t>
            </a:r>
            <a:r>
              <a:rPr lang="de-DE" i="1" dirty="0" err="1"/>
              <a:t>iur-ibus</a:t>
            </a:r>
            <a:r>
              <a:rPr lang="de-DE" i="1" dirty="0"/>
              <a:t>		</a:t>
            </a:r>
          </a:p>
          <a:p>
            <a:pPr marL="0" indent="0">
              <a:buNone/>
            </a:pPr>
            <a:r>
              <a:rPr lang="de-DE" i="1" dirty="0"/>
              <a:t>  	Caesar-es		</a:t>
            </a:r>
            <a:r>
              <a:rPr lang="de-DE" i="1" dirty="0" err="1"/>
              <a:t>iur</a:t>
            </a:r>
            <a:r>
              <a:rPr lang="de-DE" i="1" dirty="0"/>
              <a:t>-a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ibus</a:t>
            </a:r>
            <a:r>
              <a:rPr lang="de-DE" i="1" dirty="0"/>
              <a:t>	</a:t>
            </a:r>
            <a:r>
              <a:rPr lang="de-DE" i="1" dirty="0" err="1"/>
              <a:t>iur-ibus</a:t>
            </a:r>
            <a:r>
              <a:rPr lang="de-DE" i="1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825073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BFA2A-5140-4B53-B2CD-F2F201B6C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1425"/>
          </a:xfrm>
        </p:spPr>
        <p:txBody>
          <a:bodyPr/>
          <a:lstStyle/>
          <a:p>
            <a:pPr algn="ctr"/>
            <a:r>
              <a:rPr lang="de-DE" dirty="0"/>
              <a:t>Die III. Deklination (Genitiv auf -</a:t>
            </a:r>
            <a:r>
              <a:rPr lang="de-DE" b="1" i="1" dirty="0" err="1"/>
              <a:t>is</a:t>
            </a:r>
            <a:r>
              <a:rPr lang="de-DE" dirty="0"/>
              <a:t>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EDB1B3-2B57-442A-B971-3E362895B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858"/>
            <a:ext cx="10515600" cy="487910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b="1" dirty="0"/>
              <a:t>	Konsonantische Deklination		gemischte </a:t>
            </a:r>
            <a:r>
              <a:rPr lang="de-DE" b="1" dirty="0" err="1"/>
              <a:t>Dekl</a:t>
            </a:r>
            <a:r>
              <a:rPr lang="de-DE" b="1" dirty="0"/>
              <a:t>.		i-Deklination</a:t>
            </a:r>
          </a:p>
          <a:p>
            <a:pPr marL="0" indent="0">
              <a:buNone/>
            </a:pPr>
            <a:r>
              <a:rPr lang="de-DE" dirty="0"/>
              <a:t>	Tendenziell Substantive 		nur Substantive (m/f)	tendenziell Adjektive</a:t>
            </a:r>
          </a:p>
          <a:p>
            <a:pPr marL="0" indent="0">
              <a:buNone/>
            </a:pPr>
            <a:r>
              <a:rPr lang="de-DE" dirty="0" err="1"/>
              <a:t>Kennz</a:t>
            </a:r>
            <a:r>
              <a:rPr lang="de-DE" dirty="0"/>
              <a:t>.		</a:t>
            </a:r>
            <a:r>
              <a:rPr lang="de-DE" dirty="0">
                <a:solidFill>
                  <a:srgbClr val="FF0000"/>
                </a:solidFill>
              </a:rPr>
              <a:t>e</a:t>
            </a:r>
            <a:r>
              <a:rPr lang="de-DE" dirty="0"/>
              <a:t>/</a:t>
            </a:r>
            <a:r>
              <a:rPr lang="de-DE" dirty="0">
                <a:solidFill>
                  <a:srgbClr val="FF0000"/>
                </a:solidFill>
              </a:rPr>
              <a:t>um</a:t>
            </a:r>
            <a:r>
              <a:rPr lang="de-DE" dirty="0"/>
              <a:t>/</a:t>
            </a:r>
            <a:r>
              <a:rPr lang="de-DE" dirty="0">
                <a:solidFill>
                  <a:srgbClr val="FF0000"/>
                </a:solidFill>
              </a:rPr>
              <a:t>a</a:t>
            </a:r>
            <a:r>
              <a:rPr lang="de-DE" dirty="0"/>
              <a:t>			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Stowi</a:t>
            </a:r>
            <a:r>
              <a:rPr lang="de-DE" dirty="0"/>
              <a:t>: 	„Caesar, </a:t>
            </a:r>
            <a:r>
              <a:rPr lang="de-DE" dirty="0" err="1"/>
              <a:t>is</a:t>
            </a:r>
            <a:r>
              <a:rPr lang="de-DE" dirty="0"/>
              <a:t>, m“	„ius, </a:t>
            </a:r>
            <a:r>
              <a:rPr lang="de-DE" dirty="0" err="1"/>
              <a:t>iuris</a:t>
            </a:r>
            <a:r>
              <a:rPr lang="de-DE" dirty="0"/>
              <a:t>, n“		</a:t>
            </a:r>
          </a:p>
          <a:p>
            <a:pPr marL="0" indent="0">
              <a:buNone/>
            </a:pPr>
            <a:r>
              <a:rPr lang="de-DE" dirty="0"/>
              <a:t>  Sing.</a:t>
            </a:r>
            <a:r>
              <a:rPr lang="de-DE" i="1" dirty="0"/>
              <a:t>  	Caesar 		ius		</a:t>
            </a:r>
            <a:endParaRPr lang="de-DE" dirty="0"/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b="1" i="1" dirty="0" err="1"/>
              <a:t>is</a:t>
            </a:r>
            <a:r>
              <a:rPr lang="de-DE" i="1" dirty="0"/>
              <a:t>		</a:t>
            </a:r>
            <a:r>
              <a:rPr lang="de-DE" i="1" dirty="0" err="1"/>
              <a:t>iur-</a:t>
            </a:r>
            <a:r>
              <a:rPr lang="de-DE" b="1" i="1" dirty="0" err="1"/>
              <a:t>is</a:t>
            </a:r>
            <a:r>
              <a:rPr lang="de-DE" i="1" dirty="0"/>
              <a:t>		</a:t>
            </a:r>
            <a:endParaRPr lang="de-DE" b="1" i="1" dirty="0"/>
          </a:p>
          <a:p>
            <a:pPr marL="0" indent="0">
              <a:buNone/>
            </a:pPr>
            <a:r>
              <a:rPr lang="de-DE" i="1" dirty="0"/>
              <a:t>  	Caesar-i		</a:t>
            </a:r>
            <a:r>
              <a:rPr lang="de-DE" i="1" dirty="0" err="1"/>
              <a:t>iur</a:t>
            </a:r>
            <a:r>
              <a:rPr lang="de-DE" i="1" dirty="0"/>
              <a:t>-i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em</a:t>
            </a:r>
            <a:r>
              <a:rPr lang="de-DE" i="1" dirty="0"/>
              <a:t>	ius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>
                <a:solidFill>
                  <a:srgbClr val="FF0000"/>
                </a:solidFill>
              </a:rPr>
              <a:t>e</a:t>
            </a:r>
            <a:r>
              <a:rPr lang="de-DE" i="1" dirty="0"/>
              <a:t>	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e</a:t>
            </a:r>
            <a:r>
              <a:rPr lang="de-DE" i="1" dirty="0"/>
              <a:t>		</a:t>
            </a:r>
          </a:p>
          <a:p>
            <a:pPr marL="0" indent="0">
              <a:buNone/>
            </a:pPr>
            <a:r>
              <a:rPr lang="de-DE" dirty="0"/>
              <a:t>  Pl.</a:t>
            </a:r>
            <a:r>
              <a:rPr lang="de-DE" i="1" dirty="0"/>
              <a:t>	Caesar-es	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a</a:t>
            </a:r>
            <a:r>
              <a:rPr lang="de-DE" i="1" dirty="0"/>
              <a:t>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>
                <a:solidFill>
                  <a:srgbClr val="FF0000"/>
                </a:solidFill>
              </a:rPr>
              <a:t>um</a:t>
            </a:r>
            <a:r>
              <a:rPr lang="de-DE" i="1" dirty="0"/>
              <a:t>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um</a:t>
            </a:r>
            <a:r>
              <a:rPr lang="de-DE" i="1" dirty="0"/>
              <a:t>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ibus</a:t>
            </a:r>
            <a:r>
              <a:rPr lang="de-DE" i="1" dirty="0"/>
              <a:t>	</a:t>
            </a:r>
            <a:r>
              <a:rPr lang="de-DE" i="1" dirty="0" err="1"/>
              <a:t>iur-ibus</a:t>
            </a:r>
            <a:r>
              <a:rPr lang="de-DE" i="1" dirty="0"/>
              <a:t>		</a:t>
            </a:r>
          </a:p>
          <a:p>
            <a:pPr marL="0" indent="0">
              <a:buNone/>
            </a:pPr>
            <a:r>
              <a:rPr lang="de-DE" i="1" dirty="0"/>
              <a:t>  	Caesar-es	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a</a:t>
            </a:r>
            <a:r>
              <a:rPr lang="de-DE" i="1" dirty="0"/>
              <a:t>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ibus</a:t>
            </a:r>
            <a:r>
              <a:rPr lang="de-DE" i="1" dirty="0"/>
              <a:t>	</a:t>
            </a:r>
            <a:r>
              <a:rPr lang="de-DE" i="1" dirty="0" err="1"/>
              <a:t>iur-ibus</a:t>
            </a:r>
            <a:r>
              <a:rPr lang="de-DE" i="1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833884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BFA2A-5140-4B53-B2CD-F2F201B6C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1425"/>
          </a:xfrm>
        </p:spPr>
        <p:txBody>
          <a:bodyPr/>
          <a:lstStyle/>
          <a:p>
            <a:pPr algn="ctr"/>
            <a:r>
              <a:rPr lang="de-DE" dirty="0"/>
              <a:t>Die III. Deklination (Genitiv auf -</a:t>
            </a:r>
            <a:r>
              <a:rPr lang="de-DE" b="1" i="1" dirty="0" err="1"/>
              <a:t>is</a:t>
            </a:r>
            <a:r>
              <a:rPr lang="de-DE" dirty="0"/>
              <a:t>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EDB1B3-2B57-442A-B971-3E362895B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858"/>
            <a:ext cx="10515600" cy="487910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b="1" dirty="0"/>
              <a:t>	Konsonantische Deklination		gemischte </a:t>
            </a:r>
            <a:r>
              <a:rPr lang="de-DE" b="1" dirty="0" err="1"/>
              <a:t>Dekl</a:t>
            </a:r>
            <a:r>
              <a:rPr lang="de-DE" b="1" dirty="0"/>
              <a:t>.		i-Deklination</a:t>
            </a:r>
          </a:p>
          <a:p>
            <a:pPr marL="0" indent="0">
              <a:buNone/>
            </a:pPr>
            <a:r>
              <a:rPr lang="de-DE" dirty="0"/>
              <a:t>	Tendenziell Substantive 		nur Substantive (m/f)	tendenziell Adjektive</a:t>
            </a:r>
          </a:p>
          <a:p>
            <a:pPr marL="0" indent="0">
              <a:buNone/>
            </a:pPr>
            <a:r>
              <a:rPr lang="de-DE" dirty="0" err="1"/>
              <a:t>Kennz</a:t>
            </a:r>
            <a:r>
              <a:rPr lang="de-DE" dirty="0"/>
              <a:t>.		</a:t>
            </a:r>
            <a:r>
              <a:rPr lang="de-DE" dirty="0">
                <a:solidFill>
                  <a:srgbClr val="FF0000"/>
                </a:solidFill>
              </a:rPr>
              <a:t>e</a:t>
            </a:r>
            <a:r>
              <a:rPr lang="de-DE" dirty="0"/>
              <a:t>/</a:t>
            </a:r>
            <a:r>
              <a:rPr lang="de-DE" dirty="0">
                <a:solidFill>
                  <a:srgbClr val="FF0000"/>
                </a:solidFill>
              </a:rPr>
              <a:t>um</a:t>
            </a:r>
            <a:r>
              <a:rPr lang="de-DE" dirty="0"/>
              <a:t>/</a:t>
            </a:r>
            <a:r>
              <a:rPr lang="de-DE" dirty="0">
                <a:solidFill>
                  <a:srgbClr val="FF0000"/>
                </a:solidFill>
              </a:rPr>
              <a:t>a</a:t>
            </a:r>
            <a:r>
              <a:rPr lang="de-DE" dirty="0"/>
              <a:t>							</a:t>
            </a:r>
            <a:r>
              <a:rPr lang="de-DE" dirty="0">
                <a:solidFill>
                  <a:srgbClr val="00B0F0"/>
                </a:solidFill>
              </a:rPr>
              <a:t>i</a:t>
            </a:r>
            <a:r>
              <a:rPr lang="de-DE" dirty="0"/>
              <a:t>/</a:t>
            </a:r>
            <a:r>
              <a:rPr lang="de-DE" dirty="0" err="1">
                <a:solidFill>
                  <a:srgbClr val="00B0F0"/>
                </a:solidFill>
              </a:rPr>
              <a:t>ium</a:t>
            </a:r>
            <a:r>
              <a:rPr lang="de-DE" dirty="0"/>
              <a:t>/</a:t>
            </a:r>
            <a:r>
              <a:rPr lang="de-DE" dirty="0" err="1">
                <a:solidFill>
                  <a:srgbClr val="00B0F0"/>
                </a:solidFill>
              </a:rPr>
              <a:t>ia</a:t>
            </a:r>
            <a:endParaRPr lang="de-DE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Stowi</a:t>
            </a:r>
            <a:r>
              <a:rPr lang="de-DE" dirty="0"/>
              <a:t>: 	„Caesar, </a:t>
            </a:r>
            <a:r>
              <a:rPr lang="de-DE" dirty="0" err="1"/>
              <a:t>is</a:t>
            </a:r>
            <a:r>
              <a:rPr lang="de-DE" dirty="0"/>
              <a:t>, m“	„ius, </a:t>
            </a:r>
            <a:r>
              <a:rPr lang="de-DE" dirty="0" err="1"/>
              <a:t>iuris</a:t>
            </a:r>
            <a:r>
              <a:rPr lang="de-DE" dirty="0"/>
              <a:t>, n“		</a:t>
            </a:r>
          </a:p>
          <a:p>
            <a:pPr marL="0" indent="0">
              <a:buNone/>
            </a:pPr>
            <a:r>
              <a:rPr lang="de-DE" dirty="0"/>
              <a:t>  Sing.</a:t>
            </a:r>
            <a:r>
              <a:rPr lang="de-DE" i="1" dirty="0"/>
              <a:t>  	Caesar 		ius		</a:t>
            </a:r>
            <a:endParaRPr lang="de-DE" dirty="0"/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b="1" i="1" dirty="0" err="1"/>
              <a:t>is</a:t>
            </a:r>
            <a:r>
              <a:rPr lang="de-DE" i="1" dirty="0"/>
              <a:t>		</a:t>
            </a:r>
            <a:r>
              <a:rPr lang="de-DE" i="1" dirty="0" err="1"/>
              <a:t>iur-</a:t>
            </a:r>
            <a:r>
              <a:rPr lang="de-DE" b="1" i="1" dirty="0" err="1"/>
              <a:t>is</a:t>
            </a:r>
            <a:r>
              <a:rPr lang="de-DE" i="1" dirty="0"/>
              <a:t>		</a:t>
            </a:r>
            <a:endParaRPr lang="de-DE" b="1" i="1" dirty="0"/>
          </a:p>
          <a:p>
            <a:pPr marL="0" indent="0">
              <a:buNone/>
            </a:pPr>
            <a:r>
              <a:rPr lang="de-DE" i="1" dirty="0"/>
              <a:t>  	Caesar-i		</a:t>
            </a:r>
            <a:r>
              <a:rPr lang="de-DE" i="1" dirty="0" err="1"/>
              <a:t>iur</a:t>
            </a:r>
            <a:r>
              <a:rPr lang="de-DE" i="1" dirty="0"/>
              <a:t>-i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em</a:t>
            </a:r>
            <a:r>
              <a:rPr lang="de-DE" i="1" dirty="0"/>
              <a:t>	ius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>
                <a:solidFill>
                  <a:srgbClr val="FF0000"/>
                </a:solidFill>
              </a:rPr>
              <a:t>e</a:t>
            </a:r>
            <a:r>
              <a:rPr lang="de-DE" i="1" dirty="0"/>
              <a:t>	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e</a:t>
            </a:r>
            <a:r>
              <a:rPr lang="de-DE" i="1" dirty="0"/>
              <a:t>		</a:t>
            </a:r>
          </a:p>
          <a:p>
            <a:pPr marL="0" indent="0">
              <a:buNone/>
            </a:pPr>
            <a:r>
              <a:rPr lang="de-DE" dirty="0"/>
              <a:t>  Pl.</a:t>
            </a:r>
            <a:r>
              <a:rPr lang="de-DE" i="1" dirty="0"/>
              <a:t>	Caesar-es	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a</a:t>
            </a:r>
            <a:r>
              <a:rPr lang="de-DE" i="1" dirty="0"/>
              <a:t>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>
                <a:solidFill>
                  <a:srgbClr val="FF0000"/>
                </a:solidFill>
              </a:rPr>
              <a:t>um</a:t>
            </a:r>
            <a:r>
              <a:rPr lang="de-DE" i="1" dirty="0"/>
              <a:t>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um</a:t>
            </a:r>
            <a:r>
              <a:rPr lang="de-DE" i="1" dirty="0"/>
              <a:t>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ibus</a:t>
            </a:r>
            <a:r>
              <a:rPr lang="de-DE" i="1" dirty="0"/>
              <a:t>	</a:t>
            </a:r>
            <a:r>
              <a:rPr lang="de-DE" i="1" dirty="0" err="1"/>
              <a:t>iur-ibus</a:t>
            </a:r>
            <a:r>
              <a:rPr lang="de-DE" i="1" dirty="0"/>
              <a:t>		</a:t>
            </a:r>
          </a:p>
          <a:p>
            <a:pPr marL="0" indent="0">
              <a:buNone/>
            </a:pPr>
            <a:r>
              <a:rPr lang="de-DE" i="1" dirty="0"/>
              <a:t>  	Caesar-es	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a</a:t>
            </a:r>
            <a:r>
              <a:rPr lang="de-DE" i="1" dirty="0"/>
              <a:t>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ibus</a:t>
            </a:r>
            <a:r>
              <a:rPr lang="de-DE" i="1" dirty="0"/>
              <a:t>	</a:t>
            </a:r>
            <a:r>
              <a:rPr lang="de-DE" i="1" dirty="0" err="1"/>
              <a:t>iur-ibus</a:t>
            </a:r>
            <a:r>
              <a:rPr lang="de-DE" i="1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284871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BFA2A-5140-4B53-B2CD-F2F201B6C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1425"/>
          </a:xfrm>
        </p:spPr>
        <p:txBody>
          <a:bodyPr/>
          <a:lstStyle/>
          <a:p>
            <a:pPr algn="ctr"/>
            <a:r>
              <a:rPr lang="de-DE" dirty="0"/>
              <a:t>Die III. Deklination (Genitiv auf -</a:t>
            </a:r>
            <a:r>
              <a:rPr lang="de-DE" b="1" i="1" dirty="0" err="1"/>
              <a:t>is</a:t>
            </a:r>
            <a:r>
              <a:rPr lang="de-DE" dirty="0"/>
              <a:t>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EDB1B3-2B57-442A-B971-3E362895B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858"/>
            <a:ext cx="10515600" cy="487910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b="1" dirty="0"/>
              <a:t>	Konsonantische Deklination		gemischte </a:t>
            </a:r>
            <a:r>
              <a:rPr lang="de-DE" b="1" dirty="0" err="1"/>
              <a:t>Dekl</a:t>
            </a:r>
            <a:r>
              <a:rPr lang="de-DE" b="1" dirty="0"/>
              <a:t>.		i-Deklination</a:t>
            </a:r>
          </a:p>
          <a:p>
            <a:pPr marL="0" indent="0">
              <a:buNone/>
            </a:pPr>
            <a:r>
              <a:rPr lang="de-DE" dirty="0"/>
              <a:t>	Tendenziell Substantive 		nur Substantive (m/f)	tendenziell Adjektive</a:t>
            </a:r>
          </a:p>
          <a:p>
            <a:pPr marL="0" indent="0">
              <a:buNone/>
            </a:pPr>
            <a:r>
              <a:rPr lang="de-DE" dirty="0" err="1"/>
              <a:t>Kennz</a:t>
            </a:r>
            <a:r>
              <a:rPr lang="de-DE" dirty="0"/>
              <a:t>.		</a:t>
            </a:r>
            <a:r>
              <a:rPr lang="de-DE" dirty="0">
                <a:solidFill>
                  <a:srgbClr val="FF0000"/>
                </a:solidFill>
              </a:rPr>
              <a:t>e</a:t>
            </a:r>
            <a:r>
              <a:rPr lang="de-DE" dirty="0"/>
              <a:t>/</a:t>
            </a:r>
            <a:r>
              <a:rPr lang="de-DE" dirty="0">
                <a:solidFill>
                  <a:srgbClr val="FF0000"/>
                </a:solidFill>
              </a:rPr>
              <a:t>um</a:t>
            </a:r>
            <a:r>
              <a:rPr lang="de-DE" dirty="0"/>
              <a:t>/</a:t>
            </a:r>
            <a:r>
              <a:rPr lang="de-DE" dirty="0">
                <a:solidFill>
                  <a:srgbClr val="FF0000"/>
                </a:solidFill>
              </a:rPr>
              <a:t>a</a:t>
            </a:r>
            <a:r>
              <a:rPr lang="de-DE" dirty="0"/>
              <a:t>							</a:t>
            </a:r>
            <a:r>
              <a:rPr lang="de-DE" dirty="0">
                <a:solidFill>
                  <a:srgbClr val="00B0F0"/>
                </a:solidFill>
              </a:rPr>
              <a:t>i</a:t>
            </a:r>
            <a:r>
              <a:rPr lang="de-DE" dirty="0"/>
              <a:t>/</a:t>
            </a:r>
            <a:r>
              <a:rPr lang="de-DE" dirty="0" err="1">
                <a:solidFill>
                  <a:srgbClr val="00B0F0"/>
                </a:solidFill>
              </a:rPr>
              <a:t>ium</a:t>
            </a:r>
            <a:r>
              <a:rPr lang="de-DE" dirty="0"/>
              <a:t>/</a:t>
            </a:r>
            <a:r>
              <a:rPr lang="de-DE" dirty="0" err="1">
                <a:solidFill>
                  <a:srgbClr val="00B0F0"/>
                </a:solidFill>
              </a:rPr>
              <a:t>ia</a:t>
            </a:r>
            <a:endParaRPr lang="de-DE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Stowi</a:t>
            </a:r>
            <a:r>
              <a:rPr lang="de-DE" dirty="0"/>
              <a:t>: 	„Caesar, </a:t>
            </a:r>
            <a:r>
              <a:rPr lang="de-DE" dirty="0" err="1"/>
              <a:t>is</a:t>
            </a:r>
            <a:r>
              <a:rPr lang="de-DE" dirty="0"/>
              <a:t>, m“	„ius, </a:t>
            </a:r>
            <a:r>
              <a:rPr lang="de-DE" dirty="0" err="1"/>
              <a:t>iuris</a:t>
            </a:r>
            <a:r>
              <a:rPr lang="de-DE" dirty="0"/>
              <a:t>, n“					„</a:t>
            </a:r>
            <a:r>
              <a:rPr lang="de-DE" dirty="0" err="1"/>
              <a:t>facilis</a:t>
            </a:r>
            <a:r>
              <a:rPr lang="de-DE" dirty="0"/>
              <a:t>, e“	</a:t>
            </a:r>
          </a:p>
          <a:p>
            <a:pPr marL="0" indent="0">
              <a:buNone/>
            </a:pPr>
            <a:r>
              <a:rPr lang="de-DE" dirty="0"/>
              <a:t>  Sing.</a:t>
            </a:r>
            <a:r>
              <a:rPr lang="de-DE" i="1" dirty="0"/>
              <a:t>  	Caesar 		ius		 			</a:t>
            </a:r>
            <a:endParaRPr lang="de-DE" dirty="0"/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b="1" i="1" dirty="0" err="1"/>
              <a:t>is</a:t>
            </a:r>
            <a:r>
              <a:rPr lang="de-DE" i="1" dirty="0"/>
              <a:t>		</a:t>
            </a:r>
            <a:r>
              <a:rPr lang="de-DE" i="1" dirty="0" err="1"/>
              <a:t>iur-</a:t>
            </a:r>
            <a:r>
              <a:rPr lang="de-DE" b="1" i="1" dirty="0" err="1"/>
              <a:t>is</a:t>
            </a:r>
            <a:r>
              <a:rPr lang="de-DE" i="1" dirty="0"/>
              <a:t>		 			</a:t>
            </a:r>
          </a:p>
          <a:p>
            <a:pPr marL="0" indent="0">
              <a:buNone/>
            </a:pPr>
            <a:r>
              <a:rPr lang="de-DE" i="1" dirty="0"/>
              <a:t> 	Caesar-i		</a:t>
            </a:r>
            <a:r>
              <a:rPr lang="de-DE" i="1" dirty="0" err="1"/>
              <a:t>iur</a:t>
            </a:r>
            <a:r>
              <a:rPr lang="de-DE" i="1" dirty="0"/>
              <a:t>-i		 	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em</a:t>
            </a:r>
            <a:r>
              <a:rPr lang="de-DE" i="1" dirty="0"/>
              <a:t>	ius		 	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>
                <a:solidFill>
                  <a:srgbClr val="FF0000"/>
                </a:solidFill>
              </a:rPr>
              <a:t>e</a:t>
            </a:r>
            <a:r>
              <a:rPr lang="de-DE" i="1" dirty="0"/>
              <a:t>	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e</a:t>
            </a:r>
            <a:r>
              <a:rPr lang="de-DE" i="1" dirty="0"/>
              <a:t>		 			</a:t>
            </a:r>
            <a:endParaRPr lang="de-DE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de-DE" dirty="0"/>
              <a:t>  Pl.</a:t>
            </a:r>
            <a:r>
              <a:rPr lang="de-DE" i="1" dirty="0"/>
              <a:t>	Caesar-es	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a</a:t>
            </a:r>
            <a:r>
              <a:rPr lang="de-DE" i="1" dirty="0"/>
              <a:t>		 			</a:t>
            </a:r>
            <a:endParaRPr lang="de-DE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>
                <a:solidFill>
                  <a:srgbClr val="FF0000"/>
                </a:solidFill>
              </a:rPr>
              <a:t>um</a:t>
            </a:r>
            <a:r>
              <a:rPr lang="de-DE" i="1" dirty="0"/>
              <a:t>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um</a:t>
            </a:r>
            <a:r>
              <a:rPr lang="de-DE" i="1" dirty="0"/>
              <a:t>		 			</a:t>
            </a:r>
            <a:endParaRPr lang="de-DE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ibus</a:t>
            </a:r>
            <a:r>
              <a:rPr lang="de-DE" i="1" dirty="0"/>
              <a:t>	</a:t>
            </a:r>
            <a:r>
              <a:rPr lang="de-DE" i="1" dirty="0" err="1"/>
              <a:t>iur-ibus</a:t>
            </a:r>
            <a:r>
              <a:rPr lang="de-DE" i="1" dirty="0"/>
              <a:t>		 			</a:t>
            </a:r>
          </a:p>
          <a:p>
            <a:pPr marL="0" indent="0">
              <a:buNone/>
            </a:pPr>
            <a:r>
              <a:rPr lang="de-DE" i="1" dirty="0"/>
              <a:t>  	Caesar-es	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a</a:t>
            </a:r>
            <a:r>
              <a:rPr lang="de-DE" i="1" dirty="0"/>
              <a:t>		 	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ibus</a:t>
            </a:r>
            <a:r>
              <a:rPr lang="de-DE" i="1" dirty="0"/>
              <a:t>	</a:t>
            </a:r>
            <a:r>
              <a:rPr lang="de-DE" i="1" dirty="0" err="1"/>
              <a:t>iur-ibus</a:t>
            </a:r>
            <a:r>
              <a:rPr lang="de-DE" i="1" dirty="0"/>
              <a:t>		 			</a:t>
            </a:r>
          </a:p>
        </p:txBody>
      </p:sp>
    </p:spTree>
    <p:extLst>
      <p:ext uri="{BB962C8B-B14F-4D97-AF65-F5344CB8AC3E}">
        <p14:creationId xmlns:p14="http://schemas.microsoft.com/office/powerpoint/2010/main" val="20365850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BFA2A-5140-4B53-B2CD-F2F201B6C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1425"/>
          </a:xfrm>
        </p:spPr>
        <p:txBody>
          <a:bodyPr/>
          <a:lstStyle/>
          <a:p>
            <a:pPr algn="ctr"/>
            <a:r>
              <a:rPr lang="de-DE" dirty="0"/>
              <a:t>Die III. Deklination (Genitiv auf -</a:t>
            </a:r>
            <a:r>
              <a:rPr lang="de-DE" b="1" i="1" dirty="0" err="1"/>
              <a:t>is</a:t>
            </a:r>
            <a:r>
              <a:rPr lang="de-DE" dirty="0"/>
              <a:t>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EDB1B3-2B57-442A-B971-3E362895B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858"/>
            <a:ext cx="10515600" cy="487910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b="1" dirty="0"/>
              <a:t>	Konsonantische Deklination		gemischte </a:t>
            </a:r>
            <a:r>
              <a:rPr lang="de-DE" b="1" dirty="0" err="1"/>
              <a:t>Dekl</a:t>
            </a:r>
            <a:r>
              <a:rPr lang="de-DE" b="1" dirty="0"/>
              <a:t>.		i-Deklination</a:t>
            </a:r>
          </a:p>
          <a:p>
            <a:pPr marL="0" indent="0">
              <a:buNone/>
            </a:pPr>
            <a:r>
              <a:rPr lang="de-DE" dirty="0"/>
              <a:t>	Tendenziell Substantive 		nur Substantive (m/f)	tendenziell Adjektive</a:t>
            </a:r>
          </a:p>
          <a:p>
            <a:pPr marL="0" indent="0">
              <a:buNone/>
            </a:pPr>
            <a:r>
              <a:rPr lang="de-DE" dirty="0" err="1"/>
              <a:t>Kennz</a:t>
            </a:r>
            <a:r>
              <a:rPr lang="de-DE" dirty="0"/>
              <a:t>.		</a:t>
            </a:r>
            <a:r>
              <a:rPr lang="de-DE" dirty="0">
                <a:solidFill>
                  <a:srgbClr val="FF0000"/>
                </a:solidFill>
              </a:rPr>
              <a:t>e</a:t>
            </a:r>
            <a:r>
              <a:rPr lang="de-DE" dirty="0"/>
              <a:t>/</a:t>
            </a:r>
            <a:r>
              <a:rPr lang="de-DE" dirty="0">
                <a:solidFill>
                  <a:srgbClr val="FF0000"/>
                </a:solidFill>
              </a:rPr>
              <a:t>um</a:t>
            </a:r>
            <a:r>
              <a:rPr lang="de-DE" dirty="0"/>
              <a:t>/</a:t>
            </a:r>
            <a:r>
              <a:rPr lang="de-DE" dirty="0">
                <a:solidFill>
                  <a:srgbClr val="FF0000"/>
                </a:solidFill>
              </a:rPr>
              <a:t>a</a:t>
            </a:r>
            <a:r>
              <a:rPr lang="de-DE" dirty="0"/>
              <a:t>							</a:t>
            </a:r>
            <a:r>
              <a:rPr lang="de-DE" dirty="0">
                <a:solidFill>
                  <a:srgbClr val="00B0F0"/>
                </a:solidFill>
              </a:rPr>
              <a:t>i</a:t>
            </a:r>
            <a:r>
              <a:rPr lang="de-DE" dirty="0"/>
              <a:t>/</a:t>
            </a:r>
            <a:r>
              <a:rPr lang="de-DE" dirty="0" err="1">
                <a:solidFill>
                  <a:srgbClr val="00B0F0"/>
                </a:solidFill>
              </a:rPr>
              <a:t>ium</a:t>
            </a:r>
            <a:r>
              <a:rPr lang="de-DE" dirty="0"/>
              <a:t>/</a:t>
            </a:r>
            <a:r>
              <a:rPr lang="de-DE" dirty="0" err="1">
                <a:solidFill>
                  <a:srgbClr val="00B0F0"/>
                </a:solidFill>
              </a:rPr>
              <a:t>ia</a:t>
            </a:r>
            <a:endParaRPr lang="de-DE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Stowi</a:t>
            </a:r>
            <a:r>
              <a:rPr lang="de-DE" dirty="0"/>
              <a:t>: 	„Caesar, </a:t>
            </a:r>
            <a:r>
              <a:rPr lang="de-DE" dirty="0" err="1"/>
              <a:t>is</a:t>
            </a:r>
            <a:r>
              <a:rPr lang="de-DE" dirty="0"/>
              <a:t>, m“	„ius, </a:t>
            </a:r>
            <a:r>
              <a:rPr lang="de-DE" dirty="0" err="1"/>
              <a:t>iuris</a:t>
            </a:r>
            <a:r>
              <a:rPr lang="de-DE" dirty="0"/>
              <a:t>, n“					„</a:t>
            </a:r>
            <a:r>
              <a:rPr lang="de-DE" dirty="0" err="1"/>
              <a:t>facilis</a:t>
            </a:r>
            <a:r>
              <a:rPr lang="de-DE" dirty="0"/>
              <a:t>, e“	</a:t>
            </a:r>
          </a:p>
          <a:p>
            <a:pPr marL="0" indent="0">
              <a:buNone/>
            </a:pPr>
            <a:r>
              <a:rPr lang="de-DE" dirty="0"/>
              <a:t>  Sing.</a:t>
            </a:r>
            <a:r>
              <a:rPr lang="de-DE" i="1" dirty="0"/>
              <a:t>  	Caesar 		ius		 			</a:t>
            </a:r>
            <a:r>
              <a:rPr lang="de-DE" i="1" dirty="0" err="1"/>
              <a:t>facil-is</a:t>
            </a:r>
            <a:r>
              <a:rPr lang="de-DE" i="1" dirty="0"/>
              <a:t> </a:t>
            </a:r>
            <a:r>
              <a:rPr lang="de-DE" dirty="0"/>
              <a:t>(m/f)</a:t>
            </a:r>
            <a:r>
              <a:rPr lang="de-DE" i="1" dirty="0"/>
              <a:t>	</a:t>
            </a:r>
            <a:endParaRPr lang="de-DE" dirty="0"/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b="1" i="1" dirty="0" err="1"/>
              <a:t>is</a:t>
            </a:r>
            <a:r>
              <a:rPr lang="de-DE" i="1" dirty="0"/>
              <a:t>		</a:t>
            </a:r>
            <a:r>
              <a:rPr lang="de-DE" i="1" dirty="0" err="1"/>
              <a:t>iur-</a:t>
            </a:r>
            <a:r>
              <a:rPr lang="de-DE" b="1" i="1" dirty="0" err="1"/>
              <a:t>is</a:t>
            </a:r>
            <a:r>
              <a:rPr lang="de-DE" i="1" dirty="0"/>
              <a:t>		 					</a:t>
            </a:r>
            <a:endParaRPr lang="de-DE" b="1" i="1" dirty="0"/>
          </a:p>
          <a:p>
            <a:pPr marL="0" indent="0">
              <a:buNone/>
            </a:pPr>
            <a:r>
              <a:rPr lang="de-DE" i="1" dirty="0"/>
              <a:t>  	Caesar-i		</a:t>
            </a:r>
            <a:r>
              <a:rPr lang="de-DE" i="1" dirty="0" err="1"/>
              <a:t>iur</a:t>
            </a:r>
            <a:r>
              <a:rPr lang="de-DE" i="1" dirty="0"/>
              <a:t>-i		 			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em</a:t>
            </a:r>
            <a:r>
              <a:rPr lang="de-DE" i="1" dirty="0"/>
              <a:t>	ius		 		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>
                <a:solidFill>
                  <a:srgbClr val="FF0000"/>
                </a:solidFill>
              </a:rPr>
              <a:t>e</a:t>
            </a:r>
            <a:r>
              <a:rPr lang="de-DE" i="1" dirty="0"/>
              <a:t>	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e</a:t>
            </a:r>
            <a:r>
              <a:rPr lang="de-DE" i="1" dirty="0"/>
              <a:t>		 					</a:t>
            </a:r>
            <a:endParaRPr lang="de-DE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de-DE" dirty="0"/>
              <a:t>  Pl.</a:t>
            </a:r>
            <a:r>
              <a:rPr lang="de-DE" i="1" dirty="0"/>
              <a:t>	Caesar-es	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a</a:t>
            </a:r>
            <a:r>
              <a:rPr lang="de-DE" i="1" dirty="0"/>
              <a:t>		 					</a:t>
            </a:r>
            <a:endParaRPr lang="de-DE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>
                <a:solidFill>
                  <a:srgbClr val="FF0000"/>
                </a:solidFill>
              </a:rPr>
              <a:t>um</a:t>
            </a:r>
            <a:r>
              <a:rPr lang="de-DE" i="1" dirty="0"/>
              <a:t>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um</a:t>
            </a:r>
            <a:r>
              <a:rPr lang="de-DE" i="1" dirty="0"/>
              <a:t>		 					</a:t>
            </a:r>
            <a:endParaRPr lang="de-DE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ibus</a:t>
            </a:r>
            <a:r>
              <a:rPr lang="de-DE" i="1" dirty="0"/>
              <a:t>	</a:t>
            </a:r>
            <a:r>
              <a:rPr lang="de-DE" i="1" dirty="0" err="1"/>
              <a:t>iur-ibus</a:t>
            </a:r>
            <a:r>
              <a:rPr lang="de-DE" i="1" dirty="0"/>
              <a:t>		 					</a:t>
            </a:r>
          </a:p>
          <a:p>
            <a:pPr marL="0" indent="0">
              <a:buNone/>
            </a:pPr>
            <a:r>
              <a:rPr lang="de-DE" i="1" dirty="0"/>
              <a:t>  	Caesar-es	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a</a:t>
            </a:r>
            <a:r>
              <a:rPr lang="de-DE" i="1" dirty="0"/>
              <a:t>		 			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ibus</a:t>
            </a:r>
            <a:r>
              <a:rPr lang="de-DE" i="1" dirty="0"/>
              <a:t>	</a:t>
            </a:r>
            <a:r>
              <a:rPr lang="de-DE" i="1" dirty="0" err="1"/>
              <a:t>iur-ibus</a:t>
            </a:r>
            <a:r>
              <a:rPr lang="de-DE" i="1" dirty="0"/>
              <a:t>		 					</a:t>
            </a:r>
          </a:p>
        </p:txBody>
      </p:sp>
    </p:spTree>
    <p:extLst>
      <p:ext uri="{BB962C8B-B14F-4D97-AF65-F5344CB8AC3E}">
        <p14:creationId xmlns:p14="http://schemas.microsoft.com/office/powerpoint/2010/main" val="23802556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BFA2A-5140-4B53-B2CD-F2F201B6C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1425"/>
          </a:xfrm>
        </p:spPr>
        <p:txBody>
          <a:bodyPr/>
          <a:lstStyle/>
          <a:p>
            <a:pPr algn="ctr"/>
            <a:r>
              <a:rPr lang="de-DE" dirty="0"/>
              <a:t>Die III. Deklination (Genitiv auf -</a:t>
            </a:r>
            <a:r>
              <a:rPr lang="de-DE" b="1" i="1" dirty="0" err="1"/>
              <a:t>is</a:t>
            </a:r>
            <a:r>
              <a:rPr lang="de-DE" dirty="0"/>
              <a:t>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EDB1B3-2B57-442A-B971-3E362895B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858"/>
            <a:ext cx="10515600" cy="487910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b="1" dirty="0"/>
              <a:t>	Konsonantische Deklination		gemischte </a:t>
            </a:r>
            <a:r>
              <a:rPr lang="de-DE" b="1" dirty="0" err="1"/>
              <a:t>Dekl</a:t>
            </a:r>
            <a:r>
              <a:rPr lang="de-DE" b="1" dirty="0"/>
              <a:t>.		i-Deklination</a:t>
            </a:r>
          </a:p>
          <a:p>
            <a:pPr marL="0" indent="0">
              <a:buNone/>
            </a:pPr>
            <a:r>
              <a:rPr lang="de-DE" dirty="0"/>
              <a:t>	Tendenziell Substantive 		nur Substantive (m/f)	tendenziell Adjektive</a:t>
            </a:r>
          </a:p>
          <a:p>
            <a:pPr marL="0" indent="0">
              <a:buNone/>
            </a:pPr>
            <a:r>
              <a:rPr lang="de-DE" dirty="0" err="1"/>
              <a:t>Kennz</a:t>
            </a:r>
            <a:r>
              <a:rPr lang="de-DE" dirty="0"/>
              <a:t>.		</a:t>
            </a:r>
            <a:r>
              <a:rPr lang="de-DE" dirty="0">
                <a:solidFill>
                  <a:srgbClr val="FF0000"/>
                </a:solidFill>
              </a:rPr>
              <a:t>e</a:t>
            </a:r>
            <a:r>
              <a:rPr lang="de-DE" dirty="0"/>
              <a:t>/</a:t>
            </a:r>
            <a:r>
              <a:rPr lang="de-DE" dirty="0">
                <a:solidFill>
                  <a:srgbClr val="FF0000"/>
                </a:solidFill>
              </a:rPr>
              <a:t>um</a:t>
            </a:r>
            <a:r>
              <a:rPr lang="de-DE" dirty="0"/>
              <a:t>/</a:t>
            </a:r>
            <a:r>
              <a:rPr lang="de-DE" dirty="0">
                <a:solidFill>
                  <a:srgbClr val="FF0000"/>
                </a:solidFill>
              </a:rPr>
              <a:t>a</a:t>
            </a:r>
            <a:r>
              <a:rPr lang="de-DE" dirty="0"/>
              <a:t>							</a:t>
            </a:r>
            <a:r>
              <a:rPr lang="de-DE" dirty="0">
                <a:solidFill>
                  <a:srgbClr val="00B0F0"/>
                </a:solidFill>
              </a:rPr>
              <a:t>i</a:t>
            </a:r>
            <a:r>
              <a:rPr lang="de-DE" dirty="0"/>
              <a:t>/</a:t>
            </a:r>
            <a:r>
              <a:rPr lang="de-DE" dirty="0" err="1">
                <a:solidFill>
                  <a:srgbClr val="00B0F0"/>
                </a:solidFill>
              </a:rPr>
              <a:t>ium</a:t>
            </a:r>
            <a:r>
              <a:rPr lang="de-DE" dirty="0"/>
              <a:t>/</a:t>
            </a:r>
            <a:r>
              <a:rPr lang="de-DE" dirty="0" err="1">
                <a:solidFill>
                  <a:srgbClr val="00B0F0"/>
                </a:solidFill>
              </a:rPr>
              <a:t>ia</a:t>
            </a:r>
            <a:endParaRPr lang="de-DE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Stowi</a:t>
            </a:r>
            <a:r>
              <a:rPr lang="de-DE" dirty="0"/>
              <a:t>: 	„Caesar, </a:t>
            </a:r>
            <a:r>
              <a:rPr lang="de-DE" dirty="0" err="1"/>
              <a:t>is</a:t>
            </a:r>
            <a:r>
              <a:rPr lang="de-DE" dirty="0"/>
              <a:t>, m“	„ius, </a:t>
            </a:r>
            <a:r>
              <a:rPr lang="de-DE" dirty="0" err="1"/>
              <a:t>iuris</a:t>
            </a:r>
            <a:r>
              <a:rPr lang="de-DE" dirty="0"/>
              <a:t>, n“					„</a:t>
            </a:r>
            <a:r>
              <a:rPr lang="de-DE" dirty="0" err="1"/>
              <a:t>facilis</a:t>
            </a:r>
            <a:r>
              <a:rPr lang="de-DE" dirty="0"/>
              <a:t>, e“	</a:t>
            </a:r>
          </a:p>
          <a:p>
            <a:pPr marL="0" indent="0">
              <a:buNone/>
            </a:pPr>
            <a:r>
              <a:rPr lang="de-DE" dirty="0"/>
              <a:t>  Sing.</a:t>
            </a:r>
            <a:r>
              <a:rPr lang="de-DE" i="1" dirty="0"/>
              <a:t>  	Caesar 		ius		 			</a:t>
            </a:r>
            <a:r>
              <a:rPr lang="de-DE" i="1" dirty="0" err="1"/>
              <a:t>facil-is</a:t>
            </a:r>
            <a:r>
              <a:rPr lang="de-DE" i="1" dirty="0"/>
              <a:t> </a:t>
            </a:r>
            <a:r>
              <a:rPr lang="de-DE" dirty="0"/>
              <a:t>(m/f)</a:t>
            </a:r>
            <a:r>
              <a:rPr lang="de-DE" i="1" dirty="0"/>
              <a:t>	</a:t>
            </a:r>
            <a:endParaRPr lang="de-DE" dirty="0"/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b="1" i="1" dirty="0" err="1"/>
              <a:t>is</a:t>
            </a:r>
            <a:r>
              <a:rPr lang="de-DE" i="1" dirty="0"/>
              <a:t>		</a:t>
            </a:r>
            <a:r>
              <a:rPr lang="de-DE" i="1" dirty="0" err="1"/>
              <a:t>iur-</a:t>
            </a:r>
            <a:r>
              <a:rPr lang="de-DE" b="1" i="1" dirty="0" err="1"/>
              <a:t>is</a:t>
            </a:r>
            <a:r>
              <a:rPr lang="de-DE" i="1" dirty="0"/>
              <a:t>		 			</a:t>
            </a:r>
            <a:r>
              <a:rPr lang="de-DE" i="1" dirty="0" err="1"/>
              <a:t>facil-</a:t>
            </a:r>
            <a:r>
              <a:rPr lang="de-DE" b="1" i="1" dirty="0" err="1"/>
              <a:t>is</a:t>
            </a:r>
            <a:r>
              <a:rPr lang="de-DE" i="1" dirty="0"/>
              <a:t>		</a:t>
            </a:r>
            <a:endParaRPr lang="de-DE" b="1" i="1" dirty="0"/>
          </a:p>
          <a:p>
            <a:pPr marL="0" indent="0">
              <a:buNone/>
            </a:pPr>
            <a:r>
              <a:rPr lang="de-DE" i="1" dirty="0"/>
              <a:t>  	Caesar-i		</a:t>
            </a:r>
            <a:r>
              <a:rPr lang="de-DE" i="1" dirty="0" err="1"/>
              <a:t>iur</a:t>
            </a:r>
            <a:r>
              <a:rPr lang="de-DE" i="1" dirty="0"/>
              <a:t>-i		 			</a:t>
            </a:r>
            <a:r>
              <a:rPr lang="de-DE" i="1" dirty="0" err="1"/>
              <a:t>facil</a:t>
            </a:r>
            <a:r>
              <a:rPr lang="de-DE" i="1" dirty="0"/>
              <a:t>-i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em</a:t>
            </a:r>
            <a:r>
              <a:rPr lang="de-DE" i="1" dirty="0"/>
              <a:t>	ius		 			</a:t>
            </a:r>
            <a:r>
              <a:rPr lang="de-DE" i="1" dirty="0" err="1"/>
              <a:t>facil-em</a:t>
            </a:r>
            <a:r>
              <a:rPr lang="de-DE" i="1" dirty="0"/>
              <a:t>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>
                <a:solidFill>
                  <a:srgbClr val="FF0000"/>
                </a:solidFill>
              </a:rPr>
              <a:t>e</a:t>
            </a:r>
            <a:r>
              <a:rPr lang="de-DE" i="1" dirty="0"/>
              <a:t>	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e</a:t>
            </a:r>
            <a:r>
              <a:rPr lang="de-DE" i="1" dirty="0"/>
              <a:t>		 			</a:t>
            </a:r>
            <a:r>
              <a:rPr lang="de-DE" i="1" dirty="0" err="1"/>
              <a:t>facil</a:t>
            </a:r>
            <a:r>
              <a:rPr lang="de-DE" i="1" dirty="0"/>
              <a:t>-</a:t>
            </a:r>
            <a:r>
              <a:rPr lang="de-DE" i="1" dirty="0">
                <a:solidFill>
                  <a:srgbClr val="00B0F0"/>
                </a:solidFill>
              </a:rPr>
              <a:t>i</a:t>
            </a:r>
            <a:r>
              <a:rPr lang="de-DE" i="1" dirty="0"/>
              <a:t>		</a:t>
            </a:r>
            <a:endParaRPr lang="de-DE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de-DE" dirty="0"/>
              <a:t>  Pl.</a:t>
            </a:r>
            <a:r>
              <a:rPr lang="de-DE" i="1" dirty="0"/>
              <a:t>	Caesar-es	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a</a:t>
            </a:r>
            <a:r>
              <a:rPr lang="de-DE" i="1" dirty="0"/>
              <a:t>		 			</a:t>
            </a:r>
            <a:r>
              <a:rPr lang="de-DE" i="1" dirty="0" err="1"/>
              <a:t>facil</a:t>
            </a:r>
            <a:r>
              <a:rPr lang="de-DE" i="1" dirty="0"/>
              <a:t>-es		</a:t>
            </a:r>
            <a:endParaRPr lang="de-DE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>
                <a:solidFill>
                  <a:srgbClr val="FF0000"/>
                </a:solidFill>
              </a:rPr>
              <a:t>um</a:t>
            </a:r>
            <a:r>
              <a:rPr lang="de-DE" i="1" dirty="0"/>
              <a:t>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um</a:t>
            </a:r>
            <a:r>
              <a:rPr lang="de-DE" i="1" dirty="0"/>
              <a:t>		 			</a:t>
            </a:r>
            <a:r>
              <a:rPr lang="de-DE" i="1" dirty="0" err="1"/>
              <a:t>facil-</a:t>
            </a:r>
            <a:r>
              <a:rPr lang="de-DE" i="1" dirty="0" err="1">
                <a:solidFill>
                  <a:srgbClr val="00B0F0"/>
                </a:solidFill>
              </a:rPr>
              <a:t>ium</a:t>
            </a:r>
            <a:r>
              <a:rPr lang="de-DE" i="1" dirty="0"/>
              <a:t>		</a:t>
            </a:r>
            <a:endParaRPr lang="de-DE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ibus</a:t>
            </a:r>
            <a:r>
              <a:rPr lang="de-DE" i="1" dirty="0"/>
              <a:t>	</a:t>
            </a:r>
            <a:r>
              <a:rPr lang="de-DE" i="1" dirty="0" err="1"/>
              <a:t>iur-ibus</a:t>
            </a:r>
            <a:r>
              <a:rPr lang="de-DE" i="1" dirty="0"/>
              <a:t>		 			</a:t>
            </a:r>
            <a:r>
              <a:rPr lang="de-DE" i="1" dirty="0" err="1"/>
              <a:t>facil-ibus</a:t>
            </a:r>
            <a:r>
              <a:rPr lang="de-DE" i="1" dirty="0"/>
              <a:t>		</a:t>
            </a:r>
          </a:p>
          <a:p>
            <a:pPr marL="0" indent="0">
              <a:buNone/>
            </a:pPr>
            <a:r>
              <a:rPr lang="de-DE" i="1" dirty="0"/>
              <a:t>  	Caesar-es	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a</a:t>
            </a:r>
            <a:r>
              <a:rPr lang="de-DE" i="1" dirty="0"/>
              <a:t>		 			</a:t>
            </a:r>
            <a:r>
              <a:rPr lang="de-DE" i="1" dirty="0" err="1"/>
              <a:t>facil</a:t>
            </a:r>
            <a:r>
              <a:rPr lang="de-DE" i="1" dirty="0"/>
              <a:t>-es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ibus</a:t>
            </a:r>
            <a:r>
              <a:rPr lang="de-DE" i="1" dirty="0"/>
              <a:t>	</a:t>
            </a:r>
            <a:r>
              <a:rPr lang="de-DE" i="1" dirty="0" err="1"/>
              <a:t>iur-ibus</a:t>
            </a:r>
            <a:r>
              <a:rPr lang="de-DE" i="1" dirty="0"/>
              <a:t>		 			</a:t>
            </a:r>
            <a:r>
              <a:rPr lang="de-DE" i="1" dirty="0" err="1"/>
              <a:t>facil-ibus</a:t>
            </a:r>
            <a:r>
              <a:rPr lang="de-DE" i="1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4232508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BFA2A-5140-4B53-B2CD-F2F201B6C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1425"/>
          </a:xfrm>
        </p:spPr>
        <p:txBody>
          <a:bodyPr/>
          <a:lstStyle/>
          <a:p>
            <a:pPr algn="ctr"/>
            <a:r>
              <a:rPr lang="de-DE" dirty="0"/>
              <a:t>Die III. Deklination (Genitiv auf -</a:t>
            </a:r>
            <a:r>
              <a:rPr lang="de-DE" b="1" i="1" dirty="0" err="1"/>
              <a:t>is</a:t>
            </a:r>
            <a:r>
              <a:rPr lang="de-DE" dirty="0"/>
              <a:t>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EDB1B3-2B57-442A-B971-3E362895B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858"/>
            <a:ext cx="10515600" cy="487910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b="1" dirty="0"/>
              <a:t>	Konsonantische Deklination		gemischte </a:t>
            </a:r>
            <a:r>
              <a:rPr lang="de-DE" b="1" dirty="0" err="1"/>
              <a:t>Dekl</a:t>
            </a:r>
            <a:r>
              <a:rPr lang="de-DE" b="1" dirty="0"/>
              <a:t>.		i-Deklination</a:t>
            </a:r>
          </a:p>
          <a:p>
            <a:pPr marL="0" indent="0">
              <a:buNone/>
            </a:pPr>
            <a:r>
              <a:rPr lang="de-DE" dirty="0"/>
              <a:t>	Tendenziell Substantive 		nur Substantive (m/f)	tendenziell Adjektive</a:t>
            </a:r>
          </a:p>
          <a:p>
            <a:pPr marL="0" indent="0">
              <a:buNone/>
            </a:pPr>
            <a:r>
              <a:rPr lang="de-DE" dirty="0" err="1"/>
              <a:t>Kennz</a:t>
            </a:r>
            <a:r>
              <a:rPr lang="de-DE" dirty="0"/>
              <a:t>.		</a:t>
            </a:r>
            <a:r>
              <a:rPr lang="de-DE" dirty="0">
                <a:solidFill>
                  <a:srgbClr val="FF0000"/>
                </a:solidFill>
              </a:rPr>
              <a:t>e</a:t>
            </a:r>
            <a:r>
              <a:rPr lang="de-DE" dirty="0"/>
              <a:t>/</a:t>
            </a:r>
            <a:r>
              <a:rPr lang="de-DE" dirty="0">
                <a:solidFill>
                  <a:srgbClr val="FF0000"/>
                </a:solidFill>
              </a:rPr>
              <a:t>um</a:t>
            </a:r>
            <a:r>
              <a:rPr lang="de-DE" dirty="0"/>
              <a:t>/</a:t>
            </a:r>
            <a:r>
              <a:rPr lang="de-DE" dirty="0">
                <a:solidFill>
                  <a:srgbClr val="FF0000"/>
                </a:solidFill>
              </a:rPr>
              <a:t>a</a:t>
            </a:r>
            <a:r>
              <a:rPr lang="de-DE" dirty="0"/>
              <a:t>							</a:t>
            </a:r>
            <a:r>
              <a:rPr lang="de-DE" dirty="0">
                <a:solidFill>
                  <a:srgbClr val="00B0F0"/>
                </a:solidFill>
              </a:rPr>
              <a:t>i</a:t>
            </a:r>
            <a:r>
              <a:rPr lang="de-DE" dirty="0"/>
              <a:t>/</a:t>
            </a:r>
            <a:r>
              <a:rPr lang="de-DE" dirty="0" err="1">
                <a:solidFill>
                  <a:srgbClr val="00B0F0"/>
                </a:solidFill>
              </a:rPr>
              <a:t>ium</a:t>
            </a:r>
            <a:r>
              <a:rPr lang="de-DE" dirty="0"/>
              <a:t>/</a:t>
            </a:r>
            <a:r>
              <a:rPr lang="de-DE" dirty="0" err="1">
                <a:solidFill>
                  <a:srgbClr val="00B0F0"/>
                </a:solidFill>
              </a:rPr>
              <a:t>ia</a:t>
            </a:r>
            <a:endParaRPr lang="de-DE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Stowi</a:t>
            </a:r>
            <a:r>
              <a:rPr lang="de-DE" dirty="0"/>
              <a:t>: 	„Caesar, </a:t>
            </a:r>
            <a:r>
              <a:rPr lang="de-DE" dirty="0" err="1"/>
              <a:t>is</a:t>
            </a:r>
            <a:r>
              <a:rPr lang="de-DE" dirty="0"/>
              <a:t>, m“	„ius, </a:t>
            </a:r>
            <a:r>
              <a:rPr lang="de-DE" dirty="0" err="1"/>
              <a:t>iuris</a:t>
            </a:r>
            <a:r>
              <a:rPr lang="de-DE" dirty="0"/>
              <a:t>, n“					„</a:t>
            </a:r>
            <a:r>
              <a:rPr lang="de-DE" dirty="0" err="1"/>
              <a:t>facilis</a:t>
            </a:r>
            <a:r>
              <a:rPr lang="de-DE" dirty="0"/>
              <a:t>, e“	</a:t>
            </a:r>
          </a:p>
          <a:p>
            <a:pPr marL="0" indent="0">
              <a:buNone/>
            </a:pPr>
            <a:r>
              <a:rPr lang="de-DE" dirty="0"/>
              <a:t>  Sing.</a:t>
            </a:r>
            <a:r>
              <a:rPr lang="de-DE" i="1" dirty="0"/>
              <a:t>  	Caesar 		ius		 			</a:t>
            </a:r>
            <a:r>
              <a:rPr lang="de-DE" i="1" dirty="0" err="1"/>
              <a:t>facil-is</a:t>
            </a:r>
            <a:r>
              <a:rPr lang="de-DE" i="1" dirty="0"/>
              <a:t> </a:t>
            </a:r>
            <a:r>
              <a:rPr lang="de-DE" dirty="0"/>
              <a:t>(m/f)</a:t>
            </a:r>
            <a:r>
              <a:rPr lang="de-DE" i="1" dirty="0"/>
              <a:t>	</a:t>
            </a:r>
            <a:r>
              <a:rPr lang="de-DE" i="1" dirty="0" err="1"/>
              <a:t>facil</a:t>
            </a:r>
            <a:r>
              <a:rPr lang="de-DE" i="1" dirty="0"/>
              <a:t>-e </a:t>
            </a:r>
            <a:r>
              <a:rPr lang="de-DE" dirty="0"/>
              <a:t>(n)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b="1" i="1" dirty="0" err="1"/>
              <a:t>is</a:t>
            </a:r>
            <a:r>
              <a:rPr lang="de-DE" i="1" dirty="0"/>
              <a:t>		</a:t>
            </a:r>
            <a:r>
              <a:rPr lang="de-DE" i="1" dirty="0" err="1"/>
              <a:t>iur-</a:t>
            </a:r>
            <a:r>
              <a:rPr lang="de-DE" b="1" i="1" dirty="0" err="1"/>
              <a:t>is</a:t>
            </a:r>
            <a:r>
              <a:rPr lang="de-DE" i="1" dirty="0"/>
              <a:t>		 			</a:t>
            </a:r>
            <a:r>
              <a:rPr lang="de-DE" i="1" dirty="0" err="1"/>
              <a:t>facil-</a:t>
            </a:r>
            <a:r>
              <a:rPr lang="de-DE" b="1" i="1" dirty="0" err="1"/>
              <a:t>is</a:t>
            </a:r>
            <a:r>
              <a:rPr lang="de-DE" i="1" dirty="0"/>
              <a:t>		</a:t>
            </a:r>
            <a:endParaRPr lang="de-DE" b="1" i="1" dirty="0"/>
          </a:p>
          <a:p>
            <a:pPr marL="0" indent="0">
              <a:buNone/>
            </a:pPr>
            <a:r>
              <a:rPr lang="de-DE" i="1" dirty="0"/>
              <a:t>  	Caesar-i		</a:t>
            </a:r>
            <a:r>
              <a:rPr lang="de-DE" i="1" dirty="0" err="1"/>
              <a:t>iur</a:t>
            </a:r>
            <a:r>
              <a:rPr lang="de-DE" i="1" dirty="0"/>
              <a:t>-i		 			</a:t>
            </a:r>
            <a:r>
              <a:rPr lang="de-DE" i="1" dirty="0" err="1"/>
              <a:t>facil</a:t>
            </a:r>
            <a:r>
              <a:rPr lang="de-DE" i="1" dirty="0"/>
              <a:t>-i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em</a:t>
            </a:r>
            <a:r>
              <a:rPr lang="de-DE" i="1" dirty="0"/>
              <a:t>	ius		 			</a:t>
            </a:r>
            <a:r>
              <a:rPr lang="de-DE" i="1" dirty="0" err="1"/>
              <a:t>facil-em</a:t>
            </a:r>
            <a:r>
              <a:rPr lang="de-DE" i="1" dirty="0"/>
              <a:t>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>
                <a:solidFill>
                  <a:srgbClr val="FF0000"/>
                </a:solidFill>
              </a:rPr>
              <a:t>e</a:t>
            </a:r>
            <a:r>
              <a:rPr lang="de-DE" i="1" dirty="0"/>
              <a:t>	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e</a:t>
            </a:r>
            <a:r>
              <a:rPr lang="de-DE" i="1" dirty="0"/>
              <a:t>		 			</a:t>
            </a:r>
            <a:r>
              <a:rPr lang="de-DE" i="1" dirty="0" err="1"/>
              <a:t>facil</a:t>
            </a:r>
            <a:r>
              <a:rPr lang="de-DE" i="1" dirty="0"/>
              <a:t>-</a:t>
            </a:r>
            <a:r>
              <a:rPr lang="de-DE" i="1" dirty="0">
                <a:solidFill>
                  <a:srgbClr val="00B0F0"/>
                </a:solidFill>
              </a:rPr>
              <a:t>i</a:t>
            </a:r>
            <a:r>
              <a:rPr lang="de-DE" i="1" dirty="0"/>
              <a:t>		</a:t>
            </a:r>
            <a:endParaRPr lang="de-DE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de-DE" dirty="0"/>
              <a:t>  Pl.</a:t>
            </a:r>
            <a:r>
              <a:rPr lang="de-DE" i="1" dirty="0"/>
              <a:t>	Caesar-es	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a</a:t>
            </a:r>
            <a:r>
              <a:rPr lang="de-DE" i="1" dirty="0"/>
              <a:t>		 			</a:t>
            </a:r>
            <a:r>
              <a:rPr lang="de-DE" i="1" dirty="0" err="1"/>
              <a:t>facil</a:t>
            </a:r>
            <a:r>
              <a:rPr lang="de-DE" i="1" dirty="0"/>
              <a:t>-es		</a:t>
            </a:r>
            <a:endParaRPr lang="de-DE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>
                <a:solidFill>
                  <a:srgbClr val="FF0000"/>
                </a:solidFill>
              </a:rPr>
              <a:t>um</a:t>
            </a:r>
            <a:r>
              <a:rPr lang="de-DE" i="1" dirty="0"/>
              <a:t>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um</a:t>
            </a:r>
            <a:r>
              <a:rPr lang="de-DE" i="1" dirty="0"/>
              <a:t>		 			</a:t>
            </a:r>
            <a:r>
              <a:rPr lang="de-DE" i="1" dirty="0" err="1"/>
              <a:t>facil-</a:t>
            </a:r>
            <a:r>
              <a:rPr lang="de-DE" i="1" dirty="0" err="1">
                <a:solidFill>
                  <a:srgbClr val="00B0F0"/>
                </a:solidFill>
              </a:rPr>
              <a:t>ium</a:t>
            </a:r>
            <a:r>
              <a:rPr lang="de-DE" i="1" dirty="0"/>
              <a:t>		</a:t>
            </a:r>
            <a:endParaRPr lang="de-DE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ibus</a:t>
            </a:r>
            <a:r>
              <a:rPr lang="de-DE" i="1" dirty="0"/>
              <a:t>	</a:t>
            </a:r>
            <a:r>
              <a:rPr lang="de-DE" i="1" dirty="0" err="1"/>
              <a:t>iur-ibus</a:t>
            </a:r>
            <a:r>
              <a:rPr lang="de-DE" i="1" dirty="0"/>
              <a:t>		 			</a:t>
            </a:r>
            <a:r>
              <a:rPr lang="de-DE" i="1" dirty="0" err="1"/>
              <a:t>facil-ibus</a:t>
            </a:r>
            <a:r>
              <a:rPr lang="de-DE" i="1" dirty="0"/>
              <a:t>		</a:t>
            </a:r>
          </a:p>
          <a:p>
            <a:pPr marL="0" indent="0">
              <a:buNone/>
            </a:pPr>
            <a:r>
              <a:rPr lang="de-DE" i="1" dirty="0"/>
              <a:t>  	Caesar-es	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a</a:t>
            </a:r>
            <a:r>
              <a:rPr lang="de-DE" i="1" dirty="0"/>
              <a:t>		 			</a:t>
            </a:r>
            <a:r>
              <a:rPr lang="de-DE" i="1" dirty="0" err="1"/>
              <a:t>facil</a:t>
            </a:r>
            <a:r>
              <a:rPr lang="de-DE" i="1" dirty="0"/>
              <a:t>-es		</a:t>
            </a:r>
            <a:endParaRPr lang="de-DE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ibus</a:t>
            </a:r>
            <a:r>
              <a:rPr lang="de-DE" i="1" dirty="0"/>
              <a:t>	</a:t>
            </a:r>
            <a:r>
              <a:rPr lang="de-DE" i="1" dirty="0" err="1"/>
              <a:t>iur-ibus</a:t>
            </a:r>
            <a:r>
              <a:rPr lang="de-DE" i="1" dirty="0"/>
              <a:t>		 			</a:t>
            </a:r>
            <a:r>
              <a:rPr lang="de-DE" i="1" dirty="0" err="1"/>
              <a:t>facil-ibus</a:t>
            </a:r>
            <a:r>
              <a:rPr lang="de-DE" i="1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6526237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BFA2A-5140-4B53-B2CD-F2F201B6C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1425"/>
          </a:xfrm>
        </p:spPr>
        <p:txBody>
          <a:bodyPr/>
          <a:lstStyle/>
          <a:p>
            <a:pPr algn="ctr"/>
            <a:r>
              <a:rPr lang="de-DE" dirty="0"/>
              <a:t>Die III. Deklination (Genitiv auf -</a:t>
            </a:r>
            <a:r>
              <a:rPr lang="de-DE" b="1" i="1" dirty="0" err="1"/>
              <a:t>is</a:t>
            </a:r>
            <a:r>
              <a:rPr lang="de-DE" dirty="0"/>
              <a:t>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EDB1B3-2B57-442A-B971-3E362895B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858"/>
            <a:ext cx="10515600" cy="487910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b="1" dirty="0"/>
              <a:t>	Konsonantische Deklination		gemischte </a:t>
            </a:r>
            <a:r>
              <a:rPr lang="de-DE" b="1" dirty="0" err="1"/>
              <a:t>Dekl</a:t>
            </a:r>
            <a:r>
              <a:rPr lang="de-DE" b="1" dirty="0"/>
              <a:t>.		i-Deklination</a:t>
            </a:r>
          </a:p>
          <a:p>
            <a:pPr marL="0" indent="0">
              <a:buNone/>
            </a:pPr>
            <a:r>
              <a:rPr lang="de-DE" dirty="0"/>
              <a:t>	Tendenziell Substantive 		nur Substantive (m/f)	tendenziell Adjektive</a:t>
            </a:r>
          </a:p>
          <a:p>
            <a:pPr marL="0" indent="0">
              <a:buNone/>
            </a:pPr>
            <a:r>
              <a:rPr lang="de-DE" dirty="0" err="1"/>
              <a:t>Kennz</a:t>
            </a:r>
            <a:r>
              <a:rPr lang="de-DE" dirty="0"/>
              <a:t>.		</a:t>
            </a:r>
            <a:r>
              <a:rPr lang="de-DE" dirty="0">
                <a:solidFill>
                  <a:srgbClr val="FF0000"/>
                </a:solidFill>
              </a:rPr>
              <a:t>e</a:t>
            </a:r>
            <a:r>
              <a:rPr lang="de-DE" dirty="0"/>
              <a:t>/</a:t>
            </a:r>
            <a:r>
              <a:rPr lang="de-DE" dirty="0">
                <a:solidFill>
                  <a:srgbClr val="FF0000"/>
                </a:solidFill>
              </a:rPr>
              <a:t>um</a:t>
            </a:r>
            <a:r>
              <a:rPr lang="de-DE" dirty="0"/>
              <a:t>/</a:t>
            </a:r>
            <a:r>
              <a:rPr lang="de-DE" dirty="0">
                <a:solidFill>
                  <a:srgbClr val="FF0000"/>
                </a:solidFill>
              </a:rPr>
              <a:t>a</a:t>
            </a:r>
            <a:r>
              <a:rPr lang="de-DE" dirty="0"/>
              <a:t>							</a:t>
            </a:r>
            <a:r>
              <a:rPr lang="de-DE" dirty="0">
                <a:solidFill>
                  <a:srgbClr val="00B0F0"/>
                </a:solidFill>
              </a:rPr>
              <a:t>i</a:t>
            </a:r>
            <a:r>
              <a:rPr lang="de-DE" dirty="0"/>
              <a:t>/</a:t>
            </a:r>
            <a:r>
              <a:rPr lang="de-DE" dirty="0" err="1">
                <a:solidFill>
                  <a:srgbClr val="00B0F0"/>
                </a:solidFill>
              </a:rPr>
              <a:t>ium</a:t>
            </a:r>
            <a:r>
              <a:rPr lang="de-DE" dirty="0"/>
              <a:t>/</a:t>
            </a:r>
            <a:r>
              <a:rPr lang="de-DE" dirty="0" err="1">
                <a:solidFill>
                  <a:srgbClr val="00B0F0"/>
                </a:solidFill>
              </a:rPr>
              <a:t>ia</a:t>
            </a:r>
            <a:endParaRPr lang="de-DE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Stowi</a:t>
            </a:r>
            <a:r>
              <a:rPr lang="de-DE" dirty="0"/>
              <a:t>: 	„Caesar, </a:t>
            </a:r>
            <a:r>
              <a:rPr lang="de-DE" dirty="0" err="1"/>
              <a:t>is</a:t>
            </a:r>
            <a:r>
              <a:rPr lang="de-DE" dirty="0"/>
              <a:t>, m“	„ius, </a:t>
            </a:r>
            <a:r>
              <a:rPr lang="de-DE" dirty="0" err="1"/>
              <a:t>iuris</a:t>
            </a:r>
            <a:r>
              <a:rPr lang="de-DE" dirty="0"/>
              <a:t>, n“					„</a:t>
            </a:r>
            <a:r>
              <a:rPr lang="de-DE" dirty="0" err="1"/>
              <a:t>facilis</a:t>
            </a:r>
            <a:r>
              <a:rPr lang="de-DE" dirty="0"/>
              <a:t>, e“	</a:t>
            </a:r>
          </a:p>
          <a:p>
            <a:pPr marL="0" indent="0">
              <a:buNone/>
            </a:pPr>
            <a:r>
              <a:rPr lang="de-DE" dirty="0"/>
              <a:t>  Sing.</a:t>
            </a:r>
            <a:r>
              <a:rPr lang="de-DE" i="1" dirty="0"/>
              <a:t>  	Caesar 		ius		 			</a:t>
            </a:r>
            <a:r>
              <a:rPr lang="de-DE" i="1" dirty="0" err="1"/>
              <a:t>facil-is</a:t>
            </a:r>
            <a:r>
              <a:rPr lang="de-DE" i="1" dirty="0"/>
              <a:t> </a:t>
            </a:r>
            <a:r>
              <a:rPr lang="de-DE" dirty="0"/>
              <a:t>(m/f)</a:t>
            </a:r>
            <a:r>
              <a:rPr lang="de-DE" i="1" dirty="0"/>
              <a:t>	</a:t>
            </a:r>
            <a:r>
              <a:rPr lang="de-DE" i="1" dirty="0" err="1"/>
              <a:t>facil</a:t>
            </a:r>
            <a:r>
              <a:rPr lang="de-DE" i="1" dirty="0"/>
              <a:t>-e </a:t>
            </a:r>
            <a:r>
              <a:rPr lang="de-DE" dirty="0"/>
              <a:t>(n)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b="1" i="1" dirty="0" err="1"/>
              <a:t>is</a:t>
            </a:r>
            <a:r>
              <a:rPr lang="de-DE" i="1" dirty="0"/>
              <a:t>		</a:t>
            </a:r>
            <a:r>
              <a:rPr lang="de-DE" i="1" dirty="0" err="1"/>
              <a:t>iur-</a:t>
            </a:r>
            <a:r>
              <a:rPr lang="de-DE" b="1" i="1" dirty="0" err="1"/>
              <a:t>is</a:t>
            </a:r>
            <a:r>
              <a:rPr lang="de-DE" i="1" dirty="0"/>
              <a:t>		 			</a:t>
            </a:r>
            <a:r>
              <a:rPr lang="de-DE" i="1" dirty="0" err="1"/>
              <a:t>facil-</a:t>
            </a:r>
            <a:r>
              <a:rPr lang="de-DE" b="1" i="1" dirty="0" err="1"/>
              <a:t>is</a:t>
            </a:r>
            <a:r>
              <a:rPr lang="de-DE" i="1" dirty="0"/>
              <a:t>		</a:t>
            </a:r>
            <a:r>
              <a:rPr lang="de-DE" i="1" dirty="0" err="1"/>
              <a:t>facil-</a:t>
            </a:r>
            <a:r>
              <a:rPr lang="de-DE" b="1" i="1" dirty="0" err="1"/>
              <a:t>is</a:t>
            </a:r>
            <a:endParaRPr lang="de-DE" b="1" i="1" dirty="0"/>
          </a:p>
          <a:p>
            <a:pPr marL="0" indent="0">
              <a:buNone/>
            </a:pPr>
            <a:r>
              <a:rPr lang="de-DE" i="1" dirty="0"/>
              <a:t>  	Caesar-i		</a:t>
            </a:r>
            <a:r>
              <a:rPr lang="de-DE" i="1" dirty="0" err="1"/>
              <a:t>iur</a:t>
            </a:r>
            <a:r>
              <a:rPr lang="de-DE" i="1" dirty="0"/>
              <a:t>-i		 			</a:t>
            </a:r>
            <a:r>
              <a:rPr lang="de-DE" i="1" dirty="0" err="1"/>
              <a:t>facil</a:t>
            </a:r>
            <a:r>
              <a:rPr lang="de-DE" i="1" dirty="0"/>
              <a:t>-i		</a:t>
            </a:r>
            <a:r>
              <a:rPr lang="de-DE" i="1" dirty="0" err="1"/>
              <a:t>facil</a:t>
            </a:r>
            <a:r>
              <a:rPr lang="de-DE" i="1" dirty="0"/>
              <a:t>-i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em</a:t>
            </a:r>
            <a:r>
              <a:rPr lang="de-DE" i="1" dirty="0"/>
              <a:t>	ius		 			</a:t>
            </a:r>
            <a:r>
              <a:rPr lang="de-DE" i="1" dirty="0" err="1"/>
              <a:t>facil-em</a:t>
            </a:r>
            <a:r>
              <a:rPr lang="de-DE" i="1" dirty="0"/>
              <a:t>		</a:t>
            </a:r>
            <a:r>
              <a:rPr lang="de-DE" i="1" dirty="0" err="1"/>
              <a:t>facil</a:t>
            </a:r>
            <a:r>
              <a:rPr lang="de-DE" i="1" dirty="0"/>
              <a:t>-e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>
                <a:solidFill>
                  <a:srgbClr val="FF0000"/>
                </a:solidFill>
              </a:rPr>
              <a:t>e</a:t>
            </a:r>
            <a:r>
              <a:rPr lang="de-DE" i="1" dirty="0"/>
              <a:t>	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e</a:t>
            </a:r>
            <a:r>
              <a:rPr lang="de-DE" i="1" dirty="0"/>
              <a:t>		 			</a:t>
            </a:r>
            <a:r>
              <a:rPr lang="de-DE" i="1" dirty="0" err="1"/>
              <a:t>facil</a:t>
            </a:r>
            <a:r>
              <a:rPr lang="de-DE" i="1" dirty="0"/>
              <a:t>-</a:t>
            </a:r>
            <a:r>
              <a:rPr lang="de-DE" i="1" dirty="0">
                <a:solidFill>
                  <a:srgbClr val="00B0F0"/>
                </a:solidFill>
              </a:rPr>
              <a:t>i</a:t>
            </a:r>
            <a:r>
              <a:rPr lang="de-DE" i="1" dirty="0"/>
              <a:t>		</a:t>
            </a:r>
            <a:r>
              <a:rPr lang="de-DE" i="1" dirty="0" err="1"/>
              <a:t>facil</a:t>
            </a:r>
            <a:r>
              <a:rPr lang="de-DE" i="1" dirty="0"/>
              <a:t>-</a:t>
            </a:r>
            <a:r>
              <a:rPr lang="de-DE" i="1" dirty="0">
                <a:solidFill>
                  <a:srgbClr val="00B0F0"/>
                </a:solidFill>
              </a:rPr>
              <a:t>i</a:t>
            </a:r>
          </a:p>
          <a:p>
            <a:pPr marL="0" indent="0">
              <a:buNone/>
            </a:pPr>
            <a:r>
              <a:rPr lang="de-DE" dirty="0"/>
              <a:t>  Pl.</a:t>
            </a:r>
            <a:r>
              <a:rPr lang="de-DE" i="1" dirty="0"/>
              <a:t>	Caesar-es	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a</a:t>
            </a:r>
            <a:r>
              <a:rPr lang="de-DE" i="1" dirty="0"/>
              <a:t>		 			</a:t>
            </a:r>
            <a:r>
              <a:rPr lang="de-DE" i="1" dirty="0" err="1"/>
              <a:t>facil</a:t>
            </a:r>
            <a:r>
              <a:rPr lang="de-DE" i="1" dirty="0"/>
              <a:t>-es		</a:t>
            </a:r>
            <a:r>
              <a:rPr lang="de-DE" i="1" dirty="0" err="1"/>
              <a:t>facil-</a:t>
            </a:r>
            <a:r>
              <a:rPr lang="de-DE" i="1" dirty="0" err="1">
                <a:solidFill>
                  <a:srgbClr val="00B0F0"/>
                </a:solidFill>
              </a:rPr>
              <a:t>ia</a:t>
            </a:r>
            <a:endParaRPr lang="de-DE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>
                <a:solidFill>
                  <a:srgbClr val="FF0000"/>
                </a:solidFill>
              </a:rPr>
              <a:t>um</a:t>
            </a:r>
            <a:r>
              <a:rPr lang="de-DE" i="1" dirty="0"/>
              <a:t>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um</a:t>
            </a:r>
            <a:r>
              <a:rPr lang="de-DE" i="1" dirty="0"/>
              <a:t>		 			</a:t>
            </a:r>
            <a:r>
              <a:rPr lang="de-DE" i="1" dirty="0" err="1"/>
              <a:t>facil-</a:t>
            </a:r>
            <a:r>
              <a:rPr lang="de-DE" i="1" dirty="0" err="1">
                <a:solidFill>
                  <a:srgbClr val="00B0F0"/>
                </a:solidFill>
              </a:rPr>
              <a:t>ium</a:t>
            </a:r>
            <a:r>
              <a:rPr lang="de-DE" i="1" dirty="0"/>
              <a:t>		</a:t>
            </a:r>
            <a:r>
              <a:rPr lang="de-DE" i="1" dirty="0" err="1"/>
              <a:t>facil-</a:t>
            </a:r>
            <a:r>
              <a:rPr lang="de-DE" i="1" dirty="0" err="1">
                <a:solidFill>
                  <a:srgbClr val="00B0F0"/>
                </a:solidFill>
              </a:rPr>
              <a:t>ium</a:t>
            </a:r>
            <a:endParaRPr lang="de-DE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ibus</a:t>
            </a:r>
            <a:r>
              <a:rPr lang="de-DE" i="1" dirty="0"/>
              <a:t>	</a:t>
            </a:r>
            <a:r>
              <a:rPr lang="de-DE" i="1" dirty="0" err="1"/>
              <a:t>iur-ibus</a:t>
            </a:r>
            <a:r>
              <a:rPr lang="de-DE" i="1" dirty="0"/>
              <a:t>		 			</a:t>
            </a:r>
            <a:r>
              <a:rPr lang="de-DE" i="1" dirty="0" err="1"/>
              <a:t>facil-ibus</a:t>
            </a:r>
            <a:r>
              <a:rPr lang="de-DE" i="1" dirty="0"/>
              <a:t>		</a:t>
            </a:r>
            <a:r>
              <a:rPr lang="de-DE" i="1" dirty="0" err="1"/>
              <a:t>facil-ibus</a:t>
            </a:r>
            <a:endParaRPr lang="de-DE" i="1" dirty="0"/>
          </a:p>
          <a:p>
            <a:pPr marL="0" indent="0">
              <a:buNone/>
            </a:pPr>
            <a:r>
              <a:rPr lang="de-DE" i="1" dirty="0"/>
              <a:t>  	Caesar-es	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a</a:t>
            </a:r>
            <a:r>
              <a:rPr lang="de-DE" i="1" dirty="0"/>
              <a:t>		 			</a:t>
            </a:r>
            <a:r>
              <a:rPr lang="de-DE" i="1" dirty="0" err="1"/>
              <a:t>facil</a:t>
            </a:r>
            <a:r>
              <a:rPr lang="de-DE" i="1" dirty="0"/>
              <a:t>-es		</a:t>
            </a:r>
            <a:r>
              <a:rPr lang="de-DE" i="1" dirty="0" err="1"/>
              <a:t>facil-</a:t>
            </a:r>
            <a:r>
              <a:rPr lang="de-DE" i="1" dirty="0" err="1">
                <a:solidFill>
                  <a:srgbClr val="00B0F0"/>
                </a:solidFill>
              </a:rPr>
              <a:t>ia</a:t>
            </a:r>
            <a:endParaRPr lang="de-DE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ibus</a:t>
            </a:r>
            <a:r>
              <a:rPr lang="de-DE" i="1" dirty="0"/>
              <a:t>	</a:t>
            </a:r>
            <a:r>
              <a:rPr lang="de-DE" i="1" dirty="0" err="1"/>
              <a:t>iur-ibus</a:t>
            </a:r>
            <a:r>
              <a:rPr lang="de-DE" i="1" dirty="0"/>
              <a:t>		 			</a:t>
            </a:r>
            <a:r>
              <a:rPr lang="de-DE" i="1" dirty="0" err="1"/>
              <a:t>facil-ibus</a:t>
            </a:r>
            <a:r>
              <a:rPr lang="de-DE" i="1" dirty="0"/>
              <a:t>		</a:t>
            </a:r>
            <a:r>
              <a:rPr lang="de-DE" i="1" dirty="0" err="1"/>
              <a:t>facil-ibus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19911765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BFA2A-5140-4B53-B2CD-F2F201B6C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1425"/>
          </a:xfrm>
        </p:spPr>
        <p:txBody>
          <a:bodyPr/>
          <a:lstStyle/>
          <a:p>
            <a:pPr algn="ctr"/>
            <a:r>
              <a:rPr lang="de-DE" dirty="0"/>
              <a:t>Die III. Deklination (Genitiv auf -</a:t>
            </a:r>
            <a:r>
              <a:rPr lang="de-DE" b="1" i="1" dirty="0" err="1"/>
              <a:t>is</a:t>
            </a:r>
            <a:r>
              <a:rPr lang="de-DE" dirty="0"/>
              <a:t>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EDB1B3-2B57-442A-B971-3E362895B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858"/>
            <a:ext cx="10515600" cy="487910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b="1" dirty="0"/>
              <a:t>	Konsonantische Deklination		gemischte </a:t>
            </a:r>
            <a:r>
              <a:rPr lang="de-DE" b="1" dirty="0" err="1"/>
              <a:t>Dekl</a:t>
            </a:r>
            <a:r>
              <a:rPr lang="de-DE" b="1" dirty="0"/>
              <a:t>.		i-Deklination</a:t>
            </a:r>
          </a:p>
          <a:p>
            <a:pPr marL="0" indent="0">
              <a:buNone/>
            </a:pPr>
            <a:r>
              <a:rPr lang="de-DE" dirty="0"/>
              <a:t>	Tendenziell Substantive 		nur Substantive (m/f)	tendenziell Adjektive</a:t>
            </a:r>
          </a:p>
          <a:p>
            <a:pPr marL="0" indent="0">
              <a:buNone/>
            </a:pPr>
            <a:r>
              <a:rPr lang="de-DE" dirty="0" err="1"/>
              <a:t>Kennz</a:t>
            </a:r>
            <a:r>
              <a:rPr lang="de-DE" dirty="0"/>
              <a:t>.		</a:t>
            </a:r>
            <a:r>
              <a:rPr lang="de-DE" dirty="0">
                <a:solidFill>
                  <a:srgbClr val="FF0000"/>
                </a:solidFill>
              </a:rPr>
              <a:t>e</a:t>
            </a:r>
            <a:r>
              <a:rPr lang="de-DE" dirty="0"/>
              <a:t>/</a:t>
            </a:r>
            <a:r>
              <a:rPr lang="de-DE" dirty="0">
                <a:solidFill>
                  <a:srgbClr val="FF0000"/>
                </a:solidFill>
              </a:rPr>
              <a:t>um</a:t>
            </a:r>
            <a:r>
              <a:rPr lang="de-DE" dirty="0"/>
              <a:t>/</a:t>
            </a:r>
            <a:r>
              <a:rPr lang="de-DE" dirty="0">
                <a:solidFill>
                  <a:srgbClr val="FF0000"/>
                </a:solidFill>
              </a:rPr>
              <a:t>a</a:t>
            </a:r>
            <a:r>
              <a:rPr lang="de-DE" dirty="0"/>
              <a:t>			</a:t>
            </a:r>
            <a:r>
              <a:rPr lang="de-DE" dirty="0">
                <a:solidFill>
                  <a:srgbClr val="FF00FF"/>
                </a:solidFill>
              </a:rPr>
              <a:t> e</a:t>
            </a:r>
            <a:r>
              <a:rPr lang="de-DE" dirty="0"/>
              <a:t>/</a:t>
            </a:r>
            <a:r>
              <a:rPr lang="de-DE" dirty="0" err="1">
                <a:solidFill>
                  <a:srgbClr val="FF00FF"/>
                </a:solidFill>
              </a:rPr>
              <a:t>ium</a:t>
            </a:r>
            <a:r>
              <a:rPr lang="de-DE" dirty="0"/>
              <a:t>/ - 				</a:t>
            </a:r>
            <a:r>
              <a:rPr lang="de-DE" dirty="0">
                <a:solidFill>
                  <a:srgbClr val="00B0F0"/>
                </a:solidFill>
              </a:rPr>
              <a:t>i</a:t>
            </a:r>
            <a:r>
              <a:rPr lang="de-DE" dirty="0"/>
              <a:t>/</a:t>
            </a:r>
            <a:r>
              <a:rPr lang="de-DE" dirty="0" err="1">
                <a:solidFill>
                  <a:srgbClr val="00B0F0"/>
                </a:solidFill>
              </a:rPr>
              <a:t>ium</a:t>
            </a:r>
            <a:r>
              <a:rPr lang="de-DE" dirty="0"/>
              <a:t>/</a:t>
            </a:r>
            <a:r>
              <a:rPr lang="de-DE" dirty="0" err="1">
                <a:solidFill>
                  <a:srgbClr val="00B0F0"/>
                </a:solidFill>
              </a:rPr>
              <a:t>ia</a:t>
            </a:r>
            <a:endParaRPr lang="de-DE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Stowi</a:t>
            </a:r>
            <a:r>
              <a:rPr lang="de-DE" dirty="0"/>
              <a:t>: 	„Caesar, </a:t>
            </a:r>
            <a:r>
              <a:rPr lang="de-DE" dirty="0" err="1"/>
              <a:t>is</a:t>
            </a:r>
            <a:r>
              <a:rPr lang="de-DE" dirty="0"/>
              <a:t>, m“	„ius, </a:t>
            </a:r>
            <a:r>
              <a:rPr lang="de-DE" dirty="0" err="1"/>
              <a:t>iuris</a:t>
            </a:r>
            <a:r>
              <a:rPr lang="de-DE" dirty="0"/>
              <a:t>, n“					„</a:t>
            </a:r>
            <a:r>
              <a:rPr lang="de-DE" dirty="0" err="1"/>
              <a:t>facilis</a:t>
            </a:r>
            <a:r>
              <a:rPr lang="de-DE" dirty="0"/>
              <a:t>, e“	</a:t>
            </a:r>
          </a:p>
          <a:p>
            <a:pPr marL="0" indent="0">
              <a:buNone/>
            </a:pPr>
            <a:r>
              <a:rPr lang="de-DE" dirty="0"/>
              <a:t>  Sing.</a:t>
            </a:r>
            <a:r>
              <a:rPr lang="de-DE" i="1" dirty="0"/>
              <a:t>  	Caesar 		ius		 			</a:t>
            </a:r>
            <a:r>
              <a:rPr lang="de-DE" i="1" dirty="0" err="1"/>
              <a:t>facil-is</a:t>
            </a:r>
            <a:r>
              <a:rPr lang="de-DE" i="1" dirty="0"/>
              <a:t> </a:t>
            </a:r>
            <a:r>
              <a:rPr lang="de-DE" dirty="0"/>
              <a:t>(m/f)</a:t>
            </a:r>
            <a:r>
              <a:rPr lang="de-DE" i="1" dirty="0"/>
              <a:t>	</a:t>
            </a:r>
            <a:r>
              <a:rPr lang="de-DE" i="1" dirty="0" err="1"/>
              <a:t>facil</a:t>
            </a:r>
            <a:r>
              <a:rPr lang="de-DE" i="1" dirty="0"/>
              <a:t>-e </a:t>
            </a:r>
            <a:r>
              <a:rPr lang="de-DE" dirty="0"/>
              <a:t>(n)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b="1" i="1" dirty="0" err="1"/>
              <a:t>is</a:t>
            </a:r>
            <a:r>
              <a:rPr lang="de-DE" i="1" dirty="0"/>
              <a:t>		</a:t>
            </a:r>
            <a:r>
              <a:rPr lang="de-DE" i="1" dirty="0" err="1"/>
              <a:t>iur-</a:t>
            </a:r>
            <a:r>
              <a:rPr lang="de-DE" b="1" i="1" dirty="0" err="1"/>
              <a:t>is</a:t>
            </a:r>
            <a:r>
              <a:rPr lang="de-DE" i="1" dirty="0"/>
              <a:t>		 			</a:t>
            </a:r>
            <a:r>
              <a:rPr lang="de-DE" i="1" dirty="0" err="1"/>
              <a:t>facil-</a:t>
            </a:r>
            <a:r>
              <a:rPr lang="de-DE" b="1" i="1" dirty="0" err="1"/>
              <a:t>is</a:t>
            </a:r>
            <a:r>
              <a:rPr lang="de-DE" i="1" dirty="0"/>
              <a:t>		</a:t>
            </a:r>
            <a:r>
              <a:rPr lang="de-DE" i="1" dirty="0" err="1"/>
              <a:t>facil-</a:t>
            </a:r>
            <a:r>
              <a:rPr lang="de-DE" b="1" i="1" dirty="0" err="1"/>
              <a:t>is</a:t>
            </a:r>
            <a:endParaRPr lang="de-DE" b="1" i="1" dirty="0"/>
          </a:p>
          <a:p>
            <a:pPr marL="0" indent="0">
              <a:buNone/>
            </a:pPr>
            <a:r>
              <a:rPr lang="de-DE" i="1" dirty="0"/>
              <a:t>  	Caesar-i		</a:t>
            </a:r>
            <a:r>
              <a:rPr lang="de-DE" i="1" dirty="0" err="1"/>
              <a:t>iur</a:t>
            </a:r>
            <a:r>
              <a:rPr lang="de-DE" i="1" dirty="0"/>
              <a:t>-i		 			</a:t>
            </a:r>
            <a:r>
              <a:rPr lang="de-DE" i="1" dirty="0" err="1"/>
              <a:t>facil</a:t>
            </a:r>
            <a:r>
              <a:rPr lang="de-DE" i="1" dirty="0"/>
              <a:t>-i		</a:t>
            </a:r>
            <a:r>
              <a:rPr lang="de-DE" i="1" dirty="0" err="1"/>
              <a:t>facil</a:t>
            </a:r>
            <a:r>
              <a:rPr lang="de-DE" i="1" dirty="0"/>
              <a:t>-i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em</a:t>
            </a:r>
            <a:r>
              <a:rPr lang="de-DE" i="1" dirty="0"/>
              <a:t>	ius		 			</a:t>
            </a:r>
            <a:r>
              <a:rPr lang="de-DE" i="1" dirty="0" err="1"/>
              <a:t>facil-em</a:t>
            </a:r>
            <a:r>
              <a:rPr lang="de-DE" i="1" dirty="0"/>
              <a:t>		</a:t>
            </a:r>
            <a:r>
              <a:rPr lang="de-DE" i="1" dirty="0" err="1"/>
              <a:t>facil</a:t>
            </a:r>
            <a:r>
              <a:rPr lang="de-DE" i="1" dirty="0"/>
              <a:t>-e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>
                <a:solidFill>
                  <a:srgbClr val="FF0000"/>
                </a:solidFill>
              </a:rPr>
              <a:t>e</a:t>
            </a:r>
            <a:r>
              <a:rPr lang="de-DE" i="1" dirty="0"/>
              <a:t>	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e</a:t>
            </a:r>
            <a:r>
              <a:rPr lang="de-DE" i="1" dirty="0"/>
              <a:t>		 			</a:t>
            </a:r>
            <a:r>
              <a:rPr lang="de-DE" i="1" dirty="0" err="1"/>
              <a:t>facil</a:t>
            </a:r>
            <a:r>
              <a:rPr lang="de-DE" i="1" dirty="0"/>
              <a:t>-</a:t>
            </a:r>
            <a:r>
              <a:rPr lang="de-DE" i="1" dirty="0">
                <a:solidFill>
                  <a:srgbClr val="00B0F0"/>
                </a:solidFill>
              </a:rPr>
              <a:t>i</a:t>
            </a:r>
            <a:r>
              <a:rPr lang="de-DE" i="1" dirty="0"/>
              <a:t>		</a:t>
            </a:r>
            <a:r>
              <a:rPr lang="de-DE" i="1" dirty="0" err="1"/>
              <a:t>facil</a:t>
            </a:r>
            <a:r>
              <a:rPr lang="de-DE" i="1" dirty="0"/>
              <a:t>-</a:t>
            </a:r>
            <a:r>
              <a:rPr lang="de-DE" i="1" dirty="0">
                <a:solidFill>
                  <a:srgbClr val="00B0F0"/>
                </a:solidFill>
              </a:rPr>
              <a:t>i</a:t>
            </a:r>
          </a:p>
          <a:p>
            <a:pPr marL="0" indent="0">
              <a:buNone/>
            </a:pPr>
            <a:r>
              <a:rPr lang="de-DE" dirty="0"/>
              <a:t>  Pl.</a:t>
            </a:r>
            <a:r>
              <a:rPr lang="de-DE" i="1" dirty="0"/>
              <a:t>	Caesar-es	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a</a:t>
            </a:r>
            <a:r>
              <a:rPr lang="de-DE" i="1" dirty="0"/>
              <a:t>		 			</a:t>
            </a:r>
            <a:r>
              <a:rPr lang="de-DE" i="1" dirty="0" err="1"/>
              <a:t>facil</a:t>
            </a:r>
            <a:r>
              <a:rPr lang="de-DE" i="1" dirty="0"/>
              <a:t>-es		</a:t>
            </a:r>
            <a:r>
              <a:rPr lang="de-DE" i="1" dirty="0" err="1"/>
              <a:t>facil-</a:t>
            </a:r>
            <a:r>
              <a:rPr lang="de-DE" i="1" dirty="0" err="1">
                <a:solidFill>
                  <a:srgbClr val="00B0F0"/>
                </a:solidFill>
              </a:rPr>
              <a:t>ia</a:t>
            </a:r>
            <a:endParaRPr lang="de-DE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>
                <a:solidFill>
                  <a:srgbClr val="FF0000"/>
                </a:solidFill>
              </a:rPr>
              <a:t>um</a:t>
            </a:r>
            <a:r>
              <a:rPr lang="de-DE" i="1" dirty="0"/>
              <a:t>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um</a:t>
            </a:r>
            <a:r>
              <a:rPr lang="de-DE" i="1" dirty="0"/>
              <a:t>		 			</a:t>
            </a:r>
            <a:r>
              <a:rPr lang="de-DE" i="1" dirty="0" err="1"/>
              <a:t>facil-</a:t>
            </a:r>
            <a:r>
              <a:rPr lang="de-DE" i="1" dirty="0" err="1">
                <a:solidFill>
                  <a:srgbClr val="00B0F0"/>
                </a:solidFill>
              </a:rPr>
              <a:t>ium</a:t>
            </a:r>
            <a:r>
              <a:rPr lang="de-DE" i="1" dirty="0"/>
              <a:t>		</a:t>
            </a:r>
            <a:r>
              <a:rPr lang="de-DE" i="1" dirty="0" err="1"/>
              <a:t>facil-</a:t>
            </a:r>
            <a:r>
              <a:rPr lang="de-DE" i="1" dirty="0" err="1">
                <a:solidFill>
                  <a:srgbClr val="00B0F0"/>
                </a:solidFill>
              </a:rPr>
              <a:t>ium</a:t>
            </a:r>
            <a:endParaRPr lang="de-DE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ibus</a:t>
            </a:r>
            <a:r>
              <a:rPr lang="de-DE" i="1" dirty="0"/>
              <a:t>	</a:t>
            </a:r>
            <a:r>
              <a:rPr lang="de-DE" i="1" dirty="0" err="1"/>
              <a:t>iur-ibus</a:t>
            </a:r>
            <a:r>
              <a:rPr lang="de-DE" i="1" dirty="0"/>
              <a:t>		 			</a:t>
            </a:r>
            <a:r>
              <a:rPr lang="de-DE" i="1" dirty="0" err="1"/>
              <a:t>facil-ibus</a:t>
            </a:r>
            <a:r>
              <a:rPr lang="de-DE" i="1" dirty="0"/>
              <a:t>		</a:t>
            </a:r>
            <a:r>
              <a:rPr lang="de-DE" i="1" dirty="0" err="1"/>
              <a:t>facil-ibus</a:t>
            </a:r>
            <a:endParaRPr lang="de-DE" i="1" dirty="0"/>
          </a:p>
          <a:p>
            <a:pPr marL="0" indent="0">
              <a:buNone/>
            </a:pPr>
            <a:r>
              <a:rPr lang="de-DE" i="1" dirty="0"/>
              <a:t>  	Caesar-es	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a</a:t>
            </a:r>
            <a:r>
              <a:rPr lang="de-DE" i="1" dirty="0"/>
              <a:t>		 			</a:t>
            </a:r>
            <a:r>
              <a:rPr lang="de-DE" i="1" dirty="0" err="1"/>
              <a:t>facil</a:t>
            </a:r>
            <a:r>
              <a:rPr lang="de-DE" i="1" dirty="0"/>
              <a:t>-es		</a:t>
            </a:r>
            <a:r>
              <a:rPr lang="de-DE" i="1" dirty="0" err="1"/>
              <a:t>facil-</a:t>
            </a:r>
            <a:r>
              <a:rPr lang="de-DE" i="1" dirty="0" err="1">
                <a:solidFill>
                  <a:srgbClr val="00B0F0"/>
                </a:solidFill>
              </a:rPr>
              <a:t>ia</a:t>
            </a:r>
            <a:endParaRPr lang="de-DE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ibus</a:t>
            </a:r>
            <a:r>
              <a:rPr lang="de-DE" i="1" dirty="0"/>
              <a:t>	</a:t>
            </a:r>
            <a:r>
              <a:rPr lang="de-DE" i="1" dirty="0" err="1"/>
              <a:t>iur-ibus</a:t>
            </a:r>
            <a:r>
              <a:rPr lang="de-DE" i="1" dirty="0"/>
              <a:t>		 			</a:t>
            </a:r>
            <a:r>
              <a:rPr lang="de-DE" i="1" dirty="0" err="1"/>
              <a:t>facil-ibus</a:t>
            </a:r>
            <a:r>
              <a:rPr lang="de-DE" i="1" dirty="0"/>
              <a:t>		</a:t>
            </a:r>
            <a:r>
              <a:rPr lang="de-DE" i="1" dirty="0" err="1"/>
              <a:t>facil-ibus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3983284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BFA2A-5140-4B53-B2CD-F2F201B6C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1425"/>
          </a:xfrm>
        </p:spPr>
        <p:txBody>
          <a:bodyPr/>
          <a:lstStyle/>
          <a:p>
            <a:pPr algn="ctr"/>
            <a:r>
              <a:rPr lang="de-DE" dirty="0"/>
              <a:t>Die III. Deklination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EDB1B3-2B57-442A-B971-3E362895B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858"/>
            <a:ext cx="10515600" cy="48791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	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38292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BFA2A-5140-4B53-B2CD-F2F201B6C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1425"/>
          </a:xfrm>
        </p:spPr>
        <p:txBody>
          <a:bodyPr/>
          <a:lstStyle/>
          <a:p>
            <a:pPr algn="ctr"/>
            <a:r>
              <a:rPr lang="de-DE" dirty="0"/>
              <a:t>Die III. Deklination (Genitiv auf -</a:t>
            </a:r>
            <a:r>
              <a:rPr lang="de-DE" b="1" i="1" dirty="0" err="1"/>
              <a:t>is</a:t>
            </a:r>
            <a:r>
              <a:rPr lang="de-DE" dirty="0"/>
              <a:t>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EDB1B3-2B57-442A-B971-3E362895B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858"/>
            <a:ext cx="10515600" cy="487910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b="1" dirty="0"/>
              <a:t>	Konsonantische Deklination		gemischte </a:t>
            </a:r>
            <a:r>
              <a:rPr lang="de-DE" b="1" dirty="0" err="1"/>
              <a:t>Dekl</a:t>
            </a:r>
            <a:r>
              <a:rPr lang="de-DE" b="1" dirty="0"/>
              <a:t>.		i-Deklination</a:t>
            </a:r>
          </a:p>
          <a:p>
            <a:pPr marL="0" indent="0">
              <a:buNone/>
            </a:pPr>
            <a:r>
              <a:rPr lang="de-DE" dirty="0"/>
              <a:t>	Tendenziell Substantive 		nur Substantive (m/f)	tendenziell Adjektive</a:t>
            </a:r>
          </a:p>
          <a:p>
            <a:pPr marL="0" indent="0">
              <a:buNone/>
            </a:pPr>
            <a:r>
              <a:rPr lang="de-DE" dirty="0" err="1"/>
              <a:t>Kennz</a:t>
            </a:r>
            <a:r>
              <a:rPr lang="de-DE" dirty="0"/>
              <a:t>.		</a:t>
            </a:r>
            <a:r>
              <a:rPr lang="de-DE" dirty="0">
                <a:solidFill>
                  <a:srgbClr val="FF0000"/>
                </a:solidFill>
              </a:rPr>
              <a:t>e</a:t>
            </a:r>
            <a:r>
              <a:rPr lang="de-DE" dirty="0"/>
              <a:t>/</a:t>
            </a:r>
            <a:r>
              <a:rPr lang="de-DE" dirty="0">
                <a:solidFill>
                  <a:srgbClr val="FF0000"/>
                </a:solidFill>
              </a:rPr>
              <a:t>um</a:t>
            </a:r>
            <a:r>
              <a:rPr lang="de-DE" dirty="0"/>
              <a:t>/</a:t>
            </a:r>
            <a:r>
              <a:rPr lang="de-DE" dirty="0">
                <a:solidFill>
                  <a:srgbClr val="FF0000"/>
                </a:solidFill>
              </a:rPr>
              <a:t>a</a:t>
            </a:r>
            <a:r>
              <a:rPr lang="de-DE" dirty="0"/>
              <a:t>			</a:t>
            </a:r>
            <a:r>
              <a:rPr lang="de-DE" dirty="0">
                <a:solidFill>
                  <a:srgbClr val="FF00FF"/>
                </a:solidFill>
              </a:rPr>
              <a:t> e</a:t>
            </a:r>
            <a:r>
              <a:rPr lang="de-DE" dirty="0"/>
              <a:t>/</a:t>
            </a:r>
            <a:r>
              <a:rPr lang="de-DE" dirty="0" err="1">
                <a:solidFill>
                  <a:srgbClr val="FF00FF"/>
                </a:solidFill>
              </a:rPr>
              <a:t>ium</a:t>
            </a:r>
            <a:r>
              <a:rPr lang="de-DE" dirty="0"/>
              <a:t>/ - 				</a:t>
            </a:r>
            <a:r>
              <a:rPr lang="de-DE" dirty="0">
                <a:solidFill>
                  <a:srgbClr val="00B0F0"/>
                </a:solidFill>
              </a:rPr>
              <a:t>i</a:t>
            </a:r>
            <a:r>
              <a:rPr lang="de-DE" dirty="0"/>
              <a:t>/</a:t>
            </a:r>
            <a:r>
              <a:rPr lang="de-DE" dirty="0" err="1">
                <a:solidFill>
                  <a:srgbClr val="00B0F0"/>
                </a:solidFill>
              </a:rPr>
              <a:t>ium</a:t>
            </a:r>
            <a:r>
              <a:rPr lang="de-DE" dirty="0"/>
              <a:t>/</a:t>
            </a:r>
            <a:r>
              <a:rPr lang="de-DE" dirty="0" err="1">
                <a:solidFill>
                  <a:srgbClr val="00B0F0"/>
                </a:solidFill>
              </a:rPr>
              <a:t>ia</a:t>
            </a:r>
            <a:endParaRPr lang="de-DE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Stowi</a:t>
            </a:r>
            <a:r>
              <a:rPr lang="de-DE" dirty="0"/>
              <a:t>: 	„Caesar, </a:t>
            </a:r>
            <a:r>
              <a:rPr lang="de-DE" dirty="0" err="1"/>
              <a:t>is</a:t>
            </a:r>
            <a:r>
              <a:rPr lang="de-DE" dirty="0"/>
              <a:t>, m“	„ius, </a:t>
            </a:r>
            <a:r>
              <a:rPr lang="de-DE" dirty="0" err="1"/>
              <a:t>iuris</a:t>
            </a:r>
            <a:r>
              <a:rPr lang="de-DE" dirty="0"/>
              <a:t>, n“	„</a:t>
            </a:r>
            <a:r>
              <a:rPr lang="de-DE" dirty="0" err="1"/>
              <a:t>urbs</a:t>
            </a:r>
            <a:r>
              <a:rPr lang="de-DE" dirty="0"/>
              <a:t>, </a:t>
            </a:r>
            <a:r>
              <a:rPr lang="de-DE" dirty="0" err="1"/>
              <a:t>urbis</a:t>
            </a:r>
            <a:r>
              <a:rPr lang="de-DE" dirty="0"/>
              <a:t>, f“			„</a:t>
            </a:r>
            <a:r>
              <a:rPr lang="de-DE" dirty="0" err="1"/>
              <a:t>facilis</a:t>
            </a:r>
            <a:r>
              <a:rPr lang="de-DE" dirty="0"/>
              <a:t>, e“	</a:t>
            </a:r>
          </a:p>
          <a:p>
            <a:pPr marL="0" indent="0">
              <a:buNone/>
            </a:pPr>
            <a:r>
              <a:rPr lang="de-DE" dirty="0"/>
              <a:t>  Sing.</a:t>
            </a:r>
            <a:r>
              <a:rPr lang="de-DE" i="1" dirty="0"/>
              <a:t>  	Caesar 		ius		 			</a:t>
            </a:r>
            <a:r>
              <a:rPr lang="de-DE" i="1" dirty="0" err="1"/>
              <a:t>facil-is</a:t>
            </a:r>
            <a:r>
              <a:rPr lang="de-DE" i="1" dirty="0"/>
              <a:t> </a:t>
            </a:r>
            <a:r>
              <a:rPr lang="de-DE" dirty="0"/>
              <a:t>(m/f)</a:t>
            </a:r>
            <a:r>
              <a:rPr lang="de-DE" i="1" dirty="0"/>
              <a:t>	</a:t>
            </a:r>
            <a:r>
              <a:rPr lang="de-DE" i="1" dirty="0" err="1"/>
              <a:t>facil</a:t>
            </a:r>
            <a:r>
              <a:rPr lang="de-DE" i="1" dirty="0"/>
              <a:t>-e </a:t>
            </a:r>
            <a:r>
              <a:rPr lang="de-DE" dirty="0"/>
              <a:t>(n)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b="1" i="1" dirty="0" err="1"/>
              <a:t>is</a:t>
            </a:r>
            <a:r>
              <a:rPr lang="de-DE" i="1" dirty="0"/>
              <a:t>		</a:t>
            </a:r>
            <a:r>
              <a:rPr lang="de-DE" i="1" dirty="0" err="1"/>
              <a:t>iur-</a:t>
            </a:r>
            <a:r>
              <a:rPr lang="de-DE" b="1" i="1" dirty="0" err="1"/>
              <a:t>is</a:t>
            </a:r>
            <a:r>
              <a:rPr lang="de-DE" i="1" dirty="0"/>
              <a:t>		 			</a:t>
            </a:r>
            <a:r>
              <a:rPr lang="de-DE" i="1" dirty="0" err="1"/>
              <a:t>facil-</a:t>
            </a:r>
            <a:r>
              <a:rPr lang="de-DE" b="1" i="1" dirty="0" err="1"/>
              <a:t>is</a:t>
            </a:r>
            <a:r>
              <a:rPr lang="de-DE" i="1" dirty="0"/>
              <a:t>		</a:t>
            </a:r>
            <a:r>
              <a:rPr lang="de-DE" i="1" dirty="0" err="1"/>
              <a:t>facil-</a:t>
            </a:r>
            <a:r>
              <a:rPr lang="de-DE" b="1" i="1" dirty="0" err="1"/>
              <a:t>is</a:t>
            </a:r>
            <a:endParaRPr lang="de-DE" b="1" i="1" dirty="0"/>
          </a:p>
          <a:p>
            <a:pPr marL="0" indent="0">
              <a:buNone/>
            </a:pPr>
            <a:r>
              <a:rPr lang="de-DE" i="1" dirty="0"/>
              <a:t>  	Caesar-i		</a:t>
            </a:r>
            <a:r>
              <a:rPr lang="de-DE" i="1" dirty="0" err="1"/>
              <a:t>iur</a:t>
            </a:r>
            <a:r>
              <a:rPr lang="de-DE" i="1" dirty="0"/>
              <a:t>-i		 			</a:t>
            </a:r>
            <a:r>
              <a:rPr lang="de-DE" i="1" dirty="0" err="1"/>
              <a:t>facil</a:t>
            </a:r>
            <a:r>
              <a:rPr lang="de-DE" i="1" dirty="0"/>
              <a:t>-i		</a:t>
            </a:r>
            <a:r>
              <a:rPr lang="de-DE" i="1" dirty="0" err="1"/>
              <a:t>facil</a:t>
            </a:r>
            <a:r>
              <a:rPr lang="de-DE" i="1" dirty="0"/>
              <a:t>-i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em</a:t>
            </a:r>
            <a:r>
              <a:rPr lang="de-DE" i="1" dirty="0"/>
              <a:t>	ius		 			</a:t>
            </a:r>
            <a:r>
              <a:rPr lang="de-DE" i="1" dirty="0" err="1"/>
              <a:t>facil-em</a:t>
            </a:r>
            <a:r>
              <a:rPr lang="de-DE" i="1" dirty="0"/>
              <a:t>		</a:t>
            </a:r>
            <a:r>
              <a:rPr lang="de-DE" i="1" dirty="0" err="1"/>
              <a:t>facil</a:t>
            </a:r>
            <a:r>
              <a:rPr lang="de-DE" i="1" dirty="0"/>
              <a:t>-e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>
                <a:solidFill>
                  <a:srgbClr val="FF0000"/>
                </a:solidFill>
              </a:rPr>
              <a:t>e</a:t>
            </a:r>
            <a:r>
              <a:rPr lang="de-DE" i="1" dirty="0"/>
              <a:t>	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e</a:t>
            </a:r>
            <a:r>
              <a:rPr lang="de-DE" i="1" dirty="0"/>
              <a:t>		 			</a:t>
            </a:r>
            <a:r>
              <a:rPr lang="de-DE" i="1" dirty="0" err="1"/>
              <a:t>facil</a:t>
            </a:r>
            <a:r>
              <a:rPr lang="de-DE" i="1" dirty="0"/>
              <a:t>-</a:t>
            </a:r>
            <a:r>
              <a:rPr lang="de-DE" i="1" dirty="0">
                <a:solidFill>
                  <a:srgbClr val="00B0F0"/>
                </a:solidFill>
              </a:rPr>
              <a:t>i</a:t>
            </a:r>
            <a:r>
              <a:rPr lang="de-DE" i="1" dirty="0"/>
              <a:t>		</a:t>
            </a:r>
            <a:r>
              <a:rPr lang="de-DE" i="1" dirty="0" err="1"/>
              <a:t>facil</a:t>
            </a:r>
            <a:r>
              <a:rPr lang="de-DE" i="1" dirty="0"/>
              <a:t>-</a:t>
            </a:r>
            <a:r>
              <a:rPr lang="de-DE" i="1" dirty="0">
                <a:solidFill>
                  <a:srgbClr val="00B0F0"/>
                </a:solidFill>
              </a:rPr>
              <a:t>i</a:t>
            </a:r>
          </a:p>
          <a:p>
            <a:pPr marL="0" indent="0">
              <a:buNone/>
            </a:pPr>
            <a:r>
              <a:rPr lang="de-DE" dirty="0"/>
              <a:t>  Pl.</a:t>
            </a:r>
            <a:r>
              <a:rPr lang="de-DE" i="1" dirty="0"/>
              <a:t>	Caesar-es	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a</a:t>
            </a:r>
            <a:r>
              <a:rPr lang="de-DE" i="1" dirty="0"/>
              <a:t>		 			</a:t>
            </a:r>
            <a:r>
              <a:rPr lang="de-DE" i="1" dirty="0" err="1"/>
              <a:t>facil</a:t>
            </a:r>
            <a:r>
              <a:rPr lang="de-DE" i="1" dirty="0"/>
              <a:t>-es		</a:t>
            </a:r>
            <a:r>
              <a:rPr lang="de-DE" i="1" dirty="0" err="1"/>
              <a:t>facil-</a:t>
            </a:r>
            <a:r>
              <a:rPr lang="de-DE" i="1" dirty="0" err="1">
                <a:solidFill>
                  <a:srgbClr val="00B0F0"/>
                </a:solidFill>
              </a:rPr>
              <a:t>ia</a:t>
            </a:r>
            <a:endParaRPr lang="de-DE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>
                <a:solidFill>
                  <a:srgbClr val="FF0000"/>
                </a:solidFill>
              </a:rPr>
              <a:t>um</a:t>
            </a:r>
            <a:r>
              <a:rPr lang="de-DE" i="1" dirty="0"/>
              <a:t>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um</a:t>
            </a:r>
            <a:r>
              <a:rPr lang="de-DE" i="1" dirty="0"/>
              <a:t>		 			</a:t>
            </a:r>
            <a:r>
              <a:rPr lang="de-DE" i="1" dirty="0" err="1"/>
              <a:t>facil-</a:t>
            </a:r>
            <a:r>
              <a:rPr lang="de-DE" i="1" dirty="0" err="1">
                <a:solidFill>
                  <a:srgbClr val="00B0F0"/>
                </a:solidFill>
              </a:rPr>
              <a:t>ium</a:t>
            </a:r>
            <a:r>
              <a:rPr lang="de-DE" i="1" dirty="0"/>
              <a:t>		</a:t>
            </a:r>
            <a:r>
              <a:rPr lang="de-DE" i="1" dirty="0" err="1"/>
              <a:t>facil-</a:t>
            </a:r>
            <a:r>
              <a:rPr lang="de-DE" i="1" dirty="0" err="1">
                <a:solidFill>
                  <a:srgbClr val="00B0F0"/>
                </a:solidFill>
              </a:rPr>
              <a:t>ium</a:t>
            </a:r>
            <a:endParaRPr lang="de-DE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ibus</a:t>
            </a:r>
            <a:r>
              <a:rPr lang="de-DE" i="1" dirty="0"/>
              <a:t>	</a:t>
            </a:r>
            <a:r>
              <a:rPr lang="de-DE" i="1" dirty="0" err="1"/>
              <a:t>iur-ibus</a:t>
            </a:r>
            <a:r>
              <a:rPr lang="de-DE" i="1" dirty="0"/>
              <a:t>		 			</a:t>
            </a:r>
            <a:r>
              <a:rPr lang="de-DE" i="1" dirty="0" err="1"/>
              <a:t>facil-ibus</a:t>
            </a:r>
            <a:r>
              <a:rPr lang="de-DE" i="1" dirty="0"/>
              <a:t>		</a:t>
            </a:r>
            <a:r>
              <a:rPr lang="de-DE" i="1" dirty="0" err="1"/>
              <a:t>facil-ibus</a:t>
            </a:r>
            <a:endParaRPr lang="de-DE" i="1" dirty="0"/>
          </a:p>
          <a:p>
            <a:pPr marL="0" indent="0">
              <a:buNone/>
            </a:pPr>
            <a:r>
              <a:rPr lang="de-DE" i="1" dirty="0"/>
              <a:t>  	Caesar-es	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a</a:t>
            </a:r>
            <a:r>
              <a:rPr lang="de-DE" i="1" dirty="0"/>
              <a:t>		 			</a:t>
            </a:r>
            <a:r>
              <a:rPr lang="de-DE" i="1" dirty="0" err="1"/>
              <a:t>facil</a:t>
            </a:r>
            <a:r>
              <a:rPr lang="de-DE" i="1" dirty="0"/>
              <a:t>-es		</a:t>
            </a:r>
            <a:r>
              <a:rPr lang="de-DE" i="1" dirty="0" err="1"/>
              <a:t>facil-</a:t>
            </a:r>
            <a:r>
              <a:rPr lang="de-DE" i="1" dirty="0" err="1">
                <a:solidFill>
                  <a:srgbClr val="00B0F0"/>
                </a:solidFill>
              </a:rPr>
              <a:t>ia</a:t>
            </a:r>
            <a:endParaRPr lang="de-DE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ibus</a:t>
            </a:r>
            <a:r>
              <a:rPr lang="de-DE" i="1" dirty="0"/>
              <a:t>	</a:t>
            </a:r>
            <a:r>
              <a:rPr lang="de-DE" i="1" dirty="0" err="1"/>
              <a:t>iur-ibus</a:t>
            </a:r>
            <a:r>
              <a:rPr lang="de-DE" i="1" dirty="0"/>
              <a:t>		 			</a:t>
            </a:r>
            <a:r>
              <a:rPr lang="de-DE" i="1" dirty="0" err="1"/>
              <a:t>facil-ibus</a:t>
            </a:r>
            <a:r>
              <a:rPr lang="de-DE" i="1" dirty="0"/>
              <a:t>		</a:t>
            </a:r>
            <a:r>
              <a:rPr lang="de-DE" i="1" dirty="0" err="1"/>
              <a:t>facil-ibus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14612808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BFA2A-5140-4B53-B2CD-F2F201B6C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1425"/>
          </a:xfrm>
        </p:spPr>
        <p:txBody>
          <a:bodyPr/>
          <a:lstStyle/>
          <a:p>
            <a:pPr algn="ctr"/>
            <a:r>
              <a:rPr lang="de-DE" dirty="0"/>
              <a:t>Die III. Deklination (Genitiv auf -</a:t>
            </a:r>
            <a:r>
              <a:rPr lang="de-DE" b="1" i="1" dirty="0" err="1"/>
              <a:t>is</a:t>
            </a:r>
            <a:r>
              <a:rPr lang="de-DE" dirty="0"/>
              <a:t>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EDB1B3-2B57-442A-B971-3E362895B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858"/>
            <a:ext cx="10515600" cy="487910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b="1" dirty="0"/>
              <a:t>	Konsonantische Deklination		gemischte </a:t>
            </a:r>
            <a:r>
              <a:rPr lang="de-DE" b="1" dirty="0" err="1"/>
              <a:t>Dekl</a:t>
            </a:r>
            <a:r>
              <a:rPr lang="de-DE" b="1" dirty="0"/>
              <a:t>.		i-Deklination</a:t>
            </a:r>
          </a:p>
          <a:p>
            <a:pPr marL="0" indent="0">
              <a:buNone/>
            </a:pPr>
            <a:r>
              <a:rPr lang="de-DE" dirty="0"/>
              <a:t>	Tendenziell Substantive 		nur Substantive (m/f)	tendenziell Adjektive</a:t>
            </a:r>
          </a:p>
          <a:p>
            <a:pPr marL="0" indent="0">
              <a:buNone/>
            </a:pPr>
            <a:r>
              <a:rPr lang="de-DE" dirty="0" err="1"/>
              <a:t>Kennz</a:t>
            </a:r>
            <a:r>
              <a:rPr lang="de-DE" dirty="0"/>
              <a:t>.		</a:t>
            </a:r>
            <a:r>
              <a:rPr lang="de-DE" dirty="0">
                <a:solidFill>
                  <a:srgbClr val="FF0000"/>
                </a:solidFill>
              </a:rPr>
              <a:t>e</a:t>
            </a:r>
            <a:r>
              <a:rPr lang="de-DE" dirty="0"/>
              <a:t>/</a:t>
            </a:r>
            <a:r>
              <a:rPr lang="de-DE" dirty="0">
                <a:solidFill>
                  <a:srgbClr val="FF0000"/>
                </a:solidFill>
              </a:rPr>
              <a:t>um</a:t>
            </a:r>
            <a:r>
              <a:rPr lang="de-DE" dirty="0"/>
              <a:t>/</a:t>
            </a:r>
            <a:r>
              <a:rPr lang="de-DE" dirty="0">
                <a:solidFill>
                  <a:srgbClr val="FF0000"/>
                </a:solidFill>
              </a:rPr>
              <a:t>a</a:t>
            </a:r>
            <a:r>
              <a:rPr lang="de-DE" dirty="0"/>
              <a:t>			</a:t>
            </a:r>
            <a:r>
              <a:rPr lang="de-DE" dirty="0">
                <a:solidFill>
                  <a:srgbClr val="FF00FF"/>
                </a:solidFill>
              </a:rPr>
              <a:t> e</a:t>
            </a:r>
            <a:r>
              <a:rPr lang="de-DE" dirty="0"/>
              <a:t>/</a:t>
            </a:r>
            <a:r>
              <a:rPr lang="de-DE" dirty="0" err="1">
                <a:solidFill>
                  <a:srgbClr val="FF00FF"/>
                </a:solidFill>
              </a:rPr>
              <a:t>ium</a:t>
            </a:r>
            <a:r>
              <a:rPr lang="de-DE" dirty="0"/>
              <a:t>/ - 				</a:t>
            </a:r>
            <a:r>
              <a:rPr lang="de-DE" dirty="0">
                <a:solidFill>
                  <a:srgbClr val="00B0F0"/>
                </a:solidFill>
              </a:rPr>
              <a:t>i</a:t>
            </a:r>
            <a:r>
              <a:rPr lang="de-DE" dirty="0"/>
              <a:t>/</a:t>
            </a:r>
            <a:r>
              <a:rPr lang="de-DE" dirty="0" err="1">
                <a:solidFill>
                  <a:srgbClr val="00B0F0"/>
                </a:solidFill>
              </a:rPr>
              <a:t>ium</a:t>
            </a:r>
            <a:r>
              <a:rPr lang="de-DE" dirty="0"/>
              <a:t>/</a:t>
            </a:r>
            <a:r>
              <a:rPr lang="de-DE" dirty="0" err="1">
                <a:solidFill>
                  <a:srgbClr val="00B0F0"/>
                </a:solidFill>
              </a:rPr>
              <a:t>ia</a:t>
            </a:r>
            <a:endParaRPr lang="de-DE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Stowi</a:t>
            </a:r>
            <a:r>
              <a:rPr lang="de-DE" dirty="0"/>
              <a:t>: 	„Caesar, </a:t>
            </a:r>
            <a:r>
              <a:rPr lang="de-DE" dirty="0" err="1"/>
              <a:t>is</a:t>
            </a:r>
            <a:r>
              <a:rPr lang="de-DE" dirty="0"/>
              <a:t>, m“	„ius, </a:t>
            </a:r>
            <a:r>
              <a:rPr lang="de-DE" dirty="0" err="1"/>
              <a:t>iuris</a:t>
            </a:r>
            <a:r>
              <a:rPr lang="de-DE" dirty="0"/>
              <a:t>, n“	„</a:t>
            </a:r>
            <a:r>
              <a:rPr lang="de-DE" dirty="0" err="1"/>
              <a:t>urbs</a:t>
            </a:r>
            <a:r>
              <a:rPr lang="de-DE" dirty="0"/>
              <a:t>, </a:t>
            </a:r>
            <a:r>
              <a:rPr lang="de-DE" dirty="0" err="1"/>
              <a:t>urbis</a:t>
            </a:r>
            <a:r>
              <a:rPr lang="de-DE" dirty="0"/>
              <a:t>, f“			„</a:t>
            </a:r>
            <a:r>
              <a:rPr lang="de-DE" dirty="0" err="1"/>
              <a:t>facilis</a:t>
            </a:r>
            <a:r>
              <a:rPr lang="de-DE" dirty="0"/>
              <a:t>, e“	</a:t>
            </a:r>
          </a:p>
          <a:p>
            <a:pPr marL="0" indent="0">
              <a:buNone/>
            </a:pPr>
            <a:r>
              <a:rPr lang="de-DE" dirty="0"/>
              <a:t>  Sing.</a:t>
            </a:r>
            <a:r>
              <a:rPr lang="de-DE" i="1" dirty="0"/>
              <a:t>  	Caesar 		ius		</a:t>
            </a:r>
            <a:r>
              <a:rPr lang="de-DE" i="1" dirty="0" err="1"/>
              <a:t>urb</a:t>
            </a:r>
            <a:r>
              <a:rPr lang="de-DE" i="1" dirty="0"/>
              <a:t>-s			</a:t>
            </a:r>
            <a:r>
              <a:rPr lang="de-DE" i="1" dirty="0" err="1"/>
              <a:t>facil-is</a:t>
            </a:r>
            <a:r>
              <a:rPr lang="de-DE" i="1" dirty="0"/>
              <a:t> </a:t>
            </a:r>
            <a:r>
              <a:rPr lang="de-DE" dirty="0"/>
              <a:t>(m/f)</a:t>
            </a:r>
            <a:r>
              <a:rPr lang="de-DE" i="1" dirty="0"/>
              <a:t>	</a:t>
            </a:r>
            <a:r>
              <a:rPr lang="de-DE" i="1" dirty="0" err="1"/>
              <a:t>facil</a:t>
            </a:r>
            <a:r>
              <a:rPr lang="de-DE" i="1" dirty="0"/>
              <a:t>-e </a:t>
            </a:r>
            <a:r>
              <a:rPr lang="de-DE" dirty="0"/>
              <a:t>(n)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b="1" i="1" dirty="0" err="1"/>
              <a:t>is</a:t>
            </a:r>
            <a:r>
              <a:rPr lang="de-DE" i="1" dirty="0"/>
              <a:t>		</a:t>
            </a:r>
            <a:r>
              <a:rPr lang="de-DE" i="1" dirty="0" err="1"/>
              <a:t>iur-</a:t>
            </a:r>
            <a:r>
              <a:rPr lang="de-DE" b="1" i="1" dirty="0" err="1"/>
              <a:t>is</a:t>
            </a:r>
            <a:r>
              <a:rPr lang="de-DE" i="1" dirty="0"/>
              <a:t>		</a:t>
            </a:r>
            <a:r>
              <a:rPr lang="de-DE" i="1" dirty="0" err="1"/>
              <a:t>urb-</a:t>
            </a:r>
            <a:r>
              <a:rPr lang="de-DE" b="1" i="1" dirty="0" err="1"/>
              <a:t>is</a:t>
            </a:r>
            <a:r>
              <a:rPr lang="de-DE" i="1" dirty="0"/>
              <a:t>			</a:t>
            </a:r>
            <a:r>
              <a:rPr lang="de-DE" i="1" dirty="0" err="1"/>
              <a:t>facil-</a:t>
            </a:r>
            <a:r>
              <a:rPr lang="de-DE" b="1" i="1" dirty="0" err="1"/>
              <a:t>is</a:t>
            </a:r>
            <a:r>
              <a:rPr lang="de-DE" i="1" dirty="0"/>
              <a:t>		</a:t>
            </a:r>
            <a:r>
              <a:rPr lang="de-DE" i="1" dirty="0" err="1"/>
              <a:t>facil-</a:t>
            </a:r>
            <a:r>
              <a:rPr lang="de-DE" b="1" i="1" dirty="0" err="1"/>
              <a:t>is</a:t>
            </a:r>
            <a:endParaRPr lang="de-DE" b="1" i="1" dirty="0"/>
          </a:p>
          <a:p>
            <a:pPr marL="0" indent="0">
              <a:buNone/>
            </a:pPr>
            <a:r>
              <a:rPr lang="de-DE" i="1" dirty="0"/>
              <a:t>  	Caesar-i		</a:t>
            </a:r>
            <a:r>
              <a:rPr lang="de-DE" i="1" dirty="0" err="1"/>
              <a:t>iur</a:t>
            </a:r>
            <a:r>
              <a:rPr lang="de-DE" i="1" dirty="0"/>
              <a:t>-i		</a:t>
            </a:r>
            <a:r>
              <a:rPr lang="de-DE" i="1" dirty="0" err="1"/>
              <a:t>urb</a:t>
            </a:r>
            <a:r>
              <a:rPr lang="de-DE" i="1" dirty="0"/>
              <a:t>-i			</a:t>
            </a:r>
            <a:r>
              <a:rPr lang="de-DE" i="1" dirty="0" err="1"/>
              <a:t>facil</a:t>
            </a:r>
            <a:r>
              <a:rPr lang="de-DE" i="1" dirty="0"/>
              <a:t>-i		</a:t>
            </a:r>
            <a:r>
              <a:rPr lang="de-DE" i="1" dirty="0" err="1"/>
              <a:t>facil</a:t>
            </a:r>
            <a:r>
              <a:rPr lang="de-DE" i="1" dirty="0"/>
              <a:t>-i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em</a:t>
            </a:r>
            <a:r>
              <a:rPr lang="de-DE" i="1" dirty="0"/>
              <a:t>	ius		</a:t>
            </a:r>
            <a:r>
              <a:rPr lang="de-DE" i="1" dirty="0" err="1"/>
              <a:t>urb-em</a:t>
            </a:r>
            <a:r>
              <a:rPr lang="de-DE" i="1" dirty="0"/>
              <a:t>			</a:t>
            </a:r>
            <a:r>
              <a:rPr lang="de-DE" i="1" dirty="0" err="1"/>
              <a:t>facil-em</a:t>
            </a:r>
            <a:r>
              <a:rPr lang="de-DE" i="1" dirty="0"/>
              <a:t>		</a:t>
            </a:r>
            <a:r>
              <a:rPr lang="de-DE" i="1" dirty="0" err="1"/>
              <a:t>facil</a:t>
            </a:r>
            <a:r>
              <a:rPr lang="de-DE" i="1" dirty="0"/>
              <a:t>-e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>
                <a:solidFill>
                  <a:srgbClr val="FF0000"/>
                </a:solidFill>
              </a:rPr>
              <a:t>e</a:t>
            </a:r>
            <a:r>
              <a:rPr lang="de-DE" i="1" dirty="0"/>
              <a:t>	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e</a:t>
            </a:r>
            <a:r>
              <a:rPr lang="de-DE" i="1" dirty="0"/>
              <a:t>		</a:t>
            </a:r>
            <a:r>
              <a:rPr lang="de-DE" i="1" dirty="0" err="1"/>
              <a:t>urb</a:t>
            </a:r>
            <a:r>
              <a:rPr lang="de-DE" i="1" dirty="0"/>
              <a:t>-</a:t>
            </a:r>
            <a:r>
              <a:rPr lang="de-DE" i="1" dirty="0">
                <a:solidFill>
                  <a:srgbClr val="FF00FF"/>
                </a:solidFill>
              </a:rPr>
              <a:t>e</a:t>
            </a:r>
            <a:r>
              <a:rPr lang="de-DE" i="1" dirty="0"/>
              <a:t>			</a:t>
            </a:r>
            <a:r>
              <a:rPr lang="de-DE" i="1" dirty="0" err="1"/>
              <a:t>facil</a:t>
            </a:r>
            <a:r>
              <a:rPr lang="de-DE" i="1" dirty="0"/>
              <a:t>-</a:t>
            </a:r>
            <a:r>
              <a:rPr lang="de-DE" i="1" dirty="0">
                <a:solidFill>
                  <a:srgbClr val="00B0F0"/>
                </a:solidFill>
              </a:rPr>
              <a:t>i</a:t>
            </a:r>
            <a:r>
              <a:rPr lang="de-DE" i="1" dirty="0"/>
              <a:t>		</a:t>
            </a:r>
            <a:r>
              <a:rPr lang="de-DE" i="1" dirty="0" err="1"/>
              <a:t>facil</a:t>
            </a:r>
            <a:r>
              <a:rPr lang="de-DE" i="1" dirty="0"/>
              <a:t>-</a:t>
            </a:r>
            <a:r>
              <a:rPr lang="de-DE" i="1" dirty="0">
                <a:solidFill>
                  <a:srgbClr val="00B0F0"/>
                </a:solidFill>
              </a:rPr>
              <a:t>i</a:t>
            </a:r>
          </a:p>
          <a:p>
            <a:pPr marL="0" indent="0">
              <a:buNone/>
            </a:pPr>
            <a:r>
              <a:rPr lang="de-DE" dirty="0"/>
              <a:t>  Pl.</a:t>
            </a:r>
            <a:r>
              <a:rPr lang="de-DE" i="1" dirty="0"/>
              <a:t>	Caesar-es	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a</a:t>
            </a:r>
            <a:r>
              <a:rPr lang="de-DE" i="1" dirty="0"/>
              <a:t>		</a:t>
            </a:r>
            <a:r>
              <a:rPr lang="de-DE" i="1" dirty="0" err="1"/>
              <a:t>urb</a:t>
            </a:r>
            <a:r>
              <a:rPr lang="de-DE" i="1" dirty="0"/>
              <a:t>-es			</a:t>
            </a:r>
            <a:r>
              <a:rPr lang="de-DE" i="1" dirty="0" err="1"/>
              <a:t>facil</a:t>
            </a:r>
            <a:r>
              <a:rPr lang="de-DE" i="1" dirty="0"/>
              <a:t>-es		</a:t>
            </a:r>
            <a:r>
              <a:rPr lang="de-DE" i="1" dirty="0" err="1"/>
              <a:t>facil-</a:t>
            </a:r>
            <a:r>
              <a:rPr lang="de-DE" i="1" dirty="0" err="1">
                <a:solidFill>
                  <a:srgbClr val="00B0F0"/>
                </a:solidFill>
              </a:rPr>
              <a:t>ia</a:t>
            </a:r>
            <a:endParaRPr lang="de-DE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>
                <a:solidFill>
                  <a:srgbClr val="FF0000"/>
                </a:solidFill>
              </a:rPr>
              <a:t>um</a:t>
            </a:r>
            <a:r>
              <a:rPr lang="de-DE" i="1" dirty="0"/>
              <a:t>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um</a:t>
            </a:r>
            <a:r>
              <a:rPr lang="de-DE" i="1" dirty="0"/>
              <a:t>		</a:t>
            </a:r>
            <a:r>
              <a:rPr lang="de-DE" i="1" dirty="0" err="1"/>
              <a:t>urb-</a:t>
            </a:r>
            <a:r>
              <a:rPr lang="de-DE" i="1" dirty="0" err="1">
                <a:solidFill>
                  <a:srgbClr val="FF00FF"/>
                </a:solidFill>
              </a:rPr>
              <a:t>ium</a:t>
            </a:r>
            <a:r>
              <a:rPr lang="de-DE" i="1" dirty="0"/>
              <a:t>			</a:t>
            </a:r>
            <a:r>
              <a:rPr lang="de-DE" i="1" dirty="0" err="1"/>
              <a:t>facil-</a:t>
            </a:r>
            <a:r>
              <a:rPr lang="de-DE" i="1" dirty="0" err="1">
                <a:solidFill>
                  <a:srgbClr val="00B0F0"/>
                </a:solidFill>
              </a:rPr>
              <a:t>ium</a:t>
            </a:r>
            <a:r>
              <a:rPr lang="de-DE" i="1" dirty="0"/>
              <a:t>		</a:t>
            </a:r>
            <a:r>
              <a:rPr lang="de-DE" i="1" dirty="0" err="1"/>
              <a:t>facil-</a:t>
            </a:r>
            <a:r>
              <a:rPr lang="de-DE" i="1" dirty="0" err="1">
                <a:solidFill>
                  <a:srgbClr val="00B0F0"/>
                </a:solidFill>
              </a:rPr>
              <a:t>ium</a:t>
            </a:r>
            <a:endParaRPr lang="de-DE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ibus</a:t>
            </a:r>
            <a:r>
              <a:rPr lang="de-DE" i="1" dirty="0"/>
              <a:t>	</a:t>
            </a:r>
            <a:r>
              <a:rPr lang="de-DE" i="1" dirty="0" err="1"/>
              <a:t>iur-ibus</a:t>
            </a:r>
            <a:r>
              <a:rPr lang="de-DE" i="1" dirty="0"/>
              <a:t>		</a:t>
            </a:r>
            <a:r>
              <a:rPr lang="de-DE" i="1" dirty="0" err="1"/>
              <a:t>urb-ibus</a:t>
            </a:r>
            <a:r>
              <a:rPr lang="de-DE" i="1" dirty="0"/>
              <a:t>			</a:t>
            </a:r>
            <a:r>
              <a:rPr lang="de-DE" i="1" dirty="0" err="1"/>
              <a:t>facil-ibus</a:t>
            </a:r>
            <a:r>
              <a:rPr lang="de-DE" i="1" dirty="0"/>
              <a:t>		</a:t>
            </a:r>
            <a:r>
              <a:rPr lang="de-DE" i="1" dirty="0" err="1"/>
              <a:t>facil-ibus</a:t>
            </a:r>
            <a:endParaRPr lang="de-DE" i="1" dirty="0"/>
          </a:p>
          <a:p>
            <a:pPr marL="0" indent="0">
              <a:buNone/>
            </a:pPr>
            <a:r>
              <a:rPr lang="de-DE" i="1" dirty="0"/>
              <a:t>  	Caesar-es		</a:t>
            </a:r>
            <a:r>
              <a:rPr lang="de-DE" i="1" dirty="0" err="1"/>
              <a:t>iur</a:t>
            </a:r>
            <a:r>
              <a:rPr lang="de-DE" i="1" dirty="0"/>
              <a:t>-</a:t>
            </a:r>
            <a:r>
              <a:rPr lang="de-DE" i="1" dirty="0">
                <a:solidFill>
                  <a:srgbClr val="FF0000"/>
                </a:solidFill>
              </a:rPr>
              <a:t>a</a:t>
            </a:r>
            <a:r>
              <a:rPr lang="de-DE" i="1" dirty="0"/>
              <a:t>		</a:t>
            </a:r>
            <a:r>
              <a:rPr lang="de-DE" i="1" dirty="0" err="1"/>
              <a:t>urb</a:t>
            </a:r>
            <a:r>
              <a:rPr lang="de-DE" i="1" dirty="0"/>
              <a:t>-es			</a:t>
            </a:r>
            <a:r>
              <a:rPr lang="de-DE" i="1" dirty="0" err="1"/>
              <a:t>facil</a:t>
            </a:r>
            <a:r>
              <a:rPr lang="de-DE" i="1" dirty="0"/>
              <a:t>-es		</a:t>
            </a:r>
            <a:r>
              <a:rPr lang="de-DE" i="1" dirty="0" err="1"/>
              <a:t>facil-</a:t>
            </a:r>
            <a:r>
              <a:rPr lang="de-DE" i="1" dirty="0" err="1">
                <a:solidFill>
                  <a:srgbClr val="00B0F0"/>
                </a:solidFill>
              </a:rPr>
              <a:t>ia</a:t>
            </a:r>
            <a:endParaRPr lang="de-DE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ibus</a:t>
            </a:r>
            <a:r>
              <a:rPr lang="de-DE" i="1" dirty="0"/>
              <a:t>	</a:t>
            </a:r>
            <a:r>
              <a:rPr lang="de-DE" i="1" dirty="0" err="1"/>
              <a:t>iur-ibus</a:t>
            </a:r>
            <a:r>
              <a:rPr lang="de-DE" i="1" dirty="0"/>
              <a:t>		</a:t>
            </a:r>
            <a:r>
              <a:rPr lang="de-DE" i="1" dirty="0" err="1"/>
              <a:t>urb-ibus</a:t>
            </a:r>
            <a:r>
              <a:rPr lang="de-DE" i="1" dirty="0"/>
              <a:t>			</a:t>
            </a:r>
            <a:r>
              <a:rPr lang="de-DE" i="1" dirty="0" err="1"/>
              <a:t>facil-ibus</a:t>
            </a:r>
            <a:r>
              <a:rPr lang="de-DE" i="1" dirty="0"/>
              <a:t>		</a:t>
            </a:r>
            <a:r>
              <a:rPr lang="de-DE" i="1" dirty="0" err="1"/>
              <a:t>facil-ibus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16501770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BFA2A-5140-4B53-B2CD-F2F201B6C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1425"/>
          </a:xfrm>
        </p:spPr>
        <p:txBody>
          <a:bodyPr/>
          <a:lstStyle/>
          <a:p>
            <a:pPr algn="ctr"/>
            <a:r>
              <a:rPr lang="de-DE" dirty="0"/>
              <a:t>Die III. Deklination (Genitiv auf -</a:t>
            </a:r>
            <a:r>
              <a:rPr lang="de-DE" b="1" i="1" dirty="0" err="1"/>
              <a:t>is</a:t>
            </a:r>
            <a:r>
              <a:rPr lang="de-DE" dirty="0"/>
              <a:t>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EDB1B3-2B57-442A-B971-3E362895B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858"/>
            <a:ext cx="10515600" cy="48791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	Mit den dritten …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26701964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BFA2A-5140-4B53-B2CD-F2F201B6C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1425"/>
          </a:xfrm>
        </p:spPr>
        <p:txBody>
          <a:bodyPr/>
          <a:lstStyle/>
          <a:p>
            <a:pPr algn="ctr"/>
            <a:r>
              <a:rPr lang="de-DE" dirty="0"/>
              <a:t>Die III. Deklination (Genitiv auf -</a:t>
            </a:r>
            <a:r>
              <a:rPr lang="de-DE" b="1" i="1" dirty="0" err="1"/>
              <a:t>is</a:t>
            </a:r>
            <a:r>
              <a:rPr lang="de-DE" dirty="0"/>
              <a:t>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EDB1B3-2B57-442A-B971-3E362895B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858"/>
            <a:ext cx="10515600" cy="48791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	Mit den dritten …</a:t>
            </a:r>
          </a:p>
          <a:p>
            <a:pPr marL="0" indent="0">
              <a:buNone/>
            </a:pPr>
            <a:r>
              <a:rPr lang="de-DE" b="1" i="1" dirty="0"/>
              <a:t>	… </a:t>
            </a:r>
            <a:r>
              <a:rPr lang="de-DE" b="1" dirty="0"/>
              <a:t>kaut man besser.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2209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BFA2A-5140-4B53-B2CD-F2F201B6C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1425"/>
          </a:xfrm>
        </p:spPr>
        <p:txBody>
          <a:bodyPr/>
          <a:lstStyle/>
          <a:p>
            <a:pPr algn="ctr"/>
            <a:r>
              <a:rPr lang="de-DE" dirty="0"/>
              <a:t>Die III. Deklination (Genitiv auf -</a:t>
            </a:r>
            <a:r>
              <a:rPr lang="de-DE" b="1" i="1" dirty="0" err="1"/>
              <a:t>is</a:t>
            </a:r>
            <a:r>
              <a:rPr lang="de-DE" dirty="0"/>
              <a:t>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EDB1B3-2B57-442A-B971-3E362895B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858"/>
            <a:ext cx="10515600" cy="48791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	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2739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BFA2A-5140-4B53-B2CD-F2F201B6C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1425"/>
          </a:xfrm>
        </p:spPr>
        <p:txBody>
          <a:bodyPr/>
          <a:lstStyle/>
          <a:p>
            <a:pPr algn="ctr"/>
            <a:r>
              <a:rPr lang="de-DE" dirty="0"/>
              <a:t>Die III. Deklination (Genitiv auf -</a:t>
            </a:r>
            <a:r>
              <a:rPr lang="de-DE" b="1" i="1" dirty="0" err="1"/>
              <a:t>is</a:t>
            </a:r>
            <a:r>
              <a:rPr lang="de-DE" dirty="0"/>
              <a:t>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EDB1B3-2B57-442A-B971-3E362895B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858"/>
            <a:ext cx="10515600" cy="48791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	</a:t>
            </a:r>
            <a:r>
              <a:rPr lang="de-DE" sz="1800" b="1" dirty="0"/>
              <a:t>Konsonantische Deklination		gemischte </a:t>
            </a:r>
            <a:r>
              <a:rPr lang="de-DE" sz="1800" b="1" dirty="0" err="1"/>
              <a:t>Dekl</a:t>
            </a:r>
            <a:r>
              <a:rPr lang="de-DE" sz="1800" b="1" dirty="0"/>
              <a:t>.		i-Deklination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dirty="0"/>
              <a:t>	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159014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BFA2A-5140-4B53-B2CD-F2F201B6C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1425"/>
          </a:xfrm>
        </p:spPr>
        <p:txBody>
          <a:bodyPr/>
          <a:lstStyle/>
          <a:p>
            <a:pPr algn="ctr"/>
            <a:r>
              <a:rPr lang="de-DE" dirty="0"/>
              <a:t>Die III. Deklination (Genitiv auf -</a:t>
            </a:r>
            <a:r>
              <a:rPr lang="de-DE" b="1" i="1" dirty="0" err="1"/>
              <a:t>is</a:t>
            </a:r>
            <a:r>
              <a:rPr lang="de-DE" dirty="0"/>
              <a:t>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EDB1B3-2B57-442A-B971-3E362895B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858"/>
            <a:ext cx="10515600" cy="48791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	</a:t>
            </a:r>
            <a:r>
              <a:rPr lang="de-DE" sz="1800" b="1" dirty="0"/>
              <a:t>Konsonantische Deklination		gemischte </a:t>
            </a:r>
            <a:r>
              <a:rPr lang="de-DE" sz="1800" b="1" dirty="0" err="1"/>
              <a:t>Dekl</a:t>
            </a:r>
            <a:r>
              <a:rPr lang="de-DE" sz="1800" b="1" dirty="0"/>
              <a:t>.		i-Deklination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dirty="0"/>
              <a:t>	</a:t>
            </a:r>
            <a:r>
              <a:rPr lang="de-DE" sz="1800" dirty="0"/>
              <a:t>Tendenziell Substantive 		nur Substantive (m/f)	tendenziell Adjektive</a:t>
            </a:r>
          </a:p>
        </p:txBody>
      </p:sp>
    </p:spTree>
    <p:extLst>
      <p:ext uri="{BB962C8B-B14F-4D97-AF65-F5344CB8AC3E}">
        <p14:creationId xmlns:p14="http://schemas.microsoft.com/office/powerpoint/2010/main" val="2518759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BFA2A-5140-4B53-B2CD-F2F201B6C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1425"/>
          </a:xfrm>
        </p:spPr>
        <p:txBody>
          <a:bodyPr/>
          <a:lstStyle/>
          <a:p>
            <a:pPr algn="ctr"/>
            <a:r>
              <a:rPr lang="de-DE" dirty="0"/>
              <a:t>Die III. Deklination (Genitiv auf -</a:t>
            </a:r>
            <a:r>
              <a:rPr lang="de-DE" b="1" i="1" dirty="0" err="1"/>
              <a:t>is</a:t>
            </a:r>
            <a:r>
              <a:rPr lang="de-DE" dirty="0"/>
              <a:t>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EDB1B3-2B57-442A-B971-3E362895B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858"/>
            <a:ext cx="10515600" cy="487910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b="1" dirty="0"/>
              <a:t>	Konsonantische Deklination		gemischte </a:t>
            </a:r>
            <a:r>
              <a:rPr lang="de-DE" b="1" dirty="0" err="1"/>
              <a:t>Dekl</a:t>
            </a:r>
            <a:r>
              <a:rPr lang="de-DE" b="1" dirty="0"/>
              <a:t>.		i-Deklination</a:t>
            </a:r>
          </a:p>
          <a:p>
            <a:pPr marL="0" indent="0">
              <a:buNone/>
            </a:pPr>
            <a:r>
              <a:rPr lang="de-DE" dirty="0"/>
              <a:t>	Tendenziell Substantive 		nur Substantive (m/f)	tendenziell Adjektive</a:t>
            </a:r>
          </a:p>
          <a:p>
            <a:pPr marL="0" indent="0">
              <a:buNone/>
            </a:pPr>
            <a:r>
              <a:rPr lang="de-DE" dirty="0" err="1"/>
              <a:t>Kennz</a:t>
            </a:r>
            <a:r>
              <a:rPr lang="de-DE" dirty="0"/>
              <a:t>.	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Stowi</a:t>
            </a:r>
            <a:r>
              <a:rPr lang="de-DE" dirty="0"/>
              <a:t>: 		</a:t>
            </a:r>
          </a:p>
          <a:p>
            <a:pPr marL="0" indent="0">
              <a:buNone/>
            </a:pPr>
            <a:r>
              <a:rPr lang="de-DE" dirty="0"/>
              <a:t>  Sing.</a:t>
            </a:r>
            <a:r>
              <a:rPr lang="de-DE" i="1" dirty="0"/>
              <a:t>  	</a:t>
            </a:r>
            <a:endParaRPr lang="de-DE" dirty="0"/>
          </a:p>
          <a:p>
            <a:pPr marL="0" indent="0">
              <a:buNone/>
            </a:pPr>
            <a:r>
              <a:rPr lang="de-DE" i="1" dirty="0"/>
              <a:t>  	</a:t>
            </a:r>
            <a:endParaRPr lang="de-DE" b="1" i="1" dirty="0"/>
          </a:p>
          <a:p>
            <a:pPr marL="0" indent="0">
              <a:buNone/>
            </a:pPr>
            <a:r>
              <a:rPr lang="de-DE" i="1" dirty="0"/>
              <a:t>  	</a:t>
            </a:r>
          </a:p>
          <a:p>
            <a:pPr marL="0" indent="0">
              <a:buNone/>
            </a:pPr>
            <a:r>
              <a:rPr lang="de-DE" i="1" dirty="0"/>
              <a:t>  	</a:t>
            </a:r>
          </a:p>
          <a:p>
            <a:pPr marL="0" indent="0">
              <a:buNone/>
            </a:pPr>
            <a:r>
              <a:rPr lang="de-DE" i="1" dirty="0"/>
              <a:t>  	</a:t>
            </a:r>
          </a:p>
          <a:p>
            <a:pPr marL="0" indent="0">
              <a:buNone/>
            </a:pPr>
            <a:r>
              <a:rPr lang="de-DE" dirty="0"/>
              <a:t>  Pl.</a:t>
            </a:r>
            <a:r>
              <a:rPr lang="de-DE" i="1" dirty="0"/>
              <a:t>	  </a:t>
            </a:r>
          </a:p>
          <a:p>
            <a:pPr marL="0" indent="0">
              <a:buNone/>
            </a:pPr>
            <a:r>
              <a:rPr lang="de-DE" i="1" dirty="0"/>
              <a:t>  	</a:t>
            </a:r>
          </a:p>
          <a:p>
            <a:pPr marL="0" indent="0">
              <a:buNone/>
            </a:pPr>
            <a:r>
              <a:rPr lang="de-DE" i="1" dirty="0"/>
              <a:t>  	</a:t>
            </a:r>
          </a:p>
          <a:p>
            <a:pPr marL="0" indent="0">
              <a:buNone/>
            </a:pPr>
            <a:r>
              <a:rPr lang="de-DE" i="1" dirty="0"/>
              <a:t>  	  </a:t>
            </a:r>
          </a:p>
          <a:p>
            <a:pPr marL="0" indent="0">
              <a:buNone/>
            </a:pPr>
            <a:r>
              <a:rPr lang="de-DE" i="1" dirty="0"/>
              <a:t>  	</a:t>
            </a:r>
          </a:p>
        </p:txBody>
      </p:sp>
    </p:spTree>
    <p:extLst>
      <p:ext uri="{BB962C8B-B14F-4D97-AF65-F5344CB8AC3E}">
        <p14:creationId xmlns:p14="http://schemas.microsoft.com/office/powerpoint/2010/main" val="2382653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BFA2A-5140-4B53-B2CD-F2F201B6C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1425"/>
          </a:xfrm>
        </p:spPr>
        <p:txBody>
          <a:bodyPr/>
          <a:lstStyle/>
          <a:p>
            <a:pPr algn="ctr"/>
            <a:r>
              <a:rPr lang="de-DE" dirty="0"/>
              <a:t>Die III. Deklination (Genitiv auf -</a:t>
            </a:r>
            <a:r>
              <a:rPr lang="de-DE" b="1" i="1" dirty="0" err="1"/>
              <a:t>is</a:t>
            </a:r>
            <a:r>
              <a:rPr lang="de-DE" dirty="0"/>
              <a:t>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EDB1B3-2B57-442A-B971-3E362895B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858"/>
            <a:ext cx="10515600" cy="487910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b="1" dirty="0"/>
              <a:t>	Konsonantische Deklination		gemischte </a:t>
            </a:r>
            <a:r>
              <a:rPr lang="de-DE" b="1" dirty="0" err="1"/>
              <a:t>Dekl</a:t>
            </a:r>
            <a:r>
              <a:rPr lang="de-DE" b="1" dirty="0"/>
              <a:t>.		i-Deklination</a:t>
            </a:r>
          </a:p>
          <a:p>
            <a:pPr marL="0" indent="0">
              <a:buNone/>
            </a:pPr>
            <a:r>
              <a:rPr lang="de-DE" dirty="0"/>
              <a:t>	Tendenziell Substantive 		nur Substantive (m/f)	tendenziell Adjektive</a:t>
            </a:r>
          </a:p>
          <a:p>
            <a:pPr marL="0" indent="0">
              <a:buNone/>
            </a:pPr>
            <a:r>
              <a:rPr lang="de-DE" dirty="0" err="1"/>
              <a:t>Kennz</a:t>
            </a:r>
            <a:r>
              <a:rPr lang="de-DE" dirty="0"/>
              <a:t>.	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Stowi</a:t>
            </a:r>
            <a:r>
              <a:rPr lang="de-DE" dirty="0"/>
              <a:t>: 	„Caesar, </a:t>
            </a:r>
            <a:r>
              <a:rPr lang="de-DE" dirty="0" err="1"/>
              <a:t>is</a:t>
            </a:r>
            <a:r>
              <a:rPr lang="de-DE" dirty="0"/>
              <a:t>, m“	</a:t>
            </a:r>
          </a:p>
          <a:p>
            <a:pPr marL="0" indent="0">
              <a:buNone/>
            </a:pPr>
            <a:r>
              <a:rPr lang="de-DE" dirty="0"/>
              <a:t>  Sing.</a:t>
            </a:r>
            <a:r>
              <a:rPr lang="de-DE" i="1" dirty="0"/>
              <a:t>  	</a:t>
            </a:r>
            <a:endParaRPr lang="de-DE" dirty="0"/>
          </a:p>
          <a:p>
            <a:pPr marL="0" indent="0">
              <a:buNone/>
            </a:pPr>
            <a:r>
              <a:rPr lang="de-DE" i="1" dirty="0"/>
              <a:t>  	</a:t>
            </a:r>
            <a:endParaRPr lang="de-DE" b="1" i="1" dirty="0"/>
          </a:p>
          <a:p>
            <a:pPr marL="0" indent="0">
              <a:buNone/>
            </a:pPr>
            <a:r>
              <a:rPr lang="de-DE" i="1" dirty="0"/>
              <a:t>  	</a:t>
            </a:r>
          </a:p>
          <a:p>
            <a:pPr marL="0" indent="0">
              <a:buNone/>
            </a:pPr>
            <a:r>
              <a:rPr lang="de-DE" i="1" dirty="0"/>
              <a:t>  	</a:t>
            </a:r>
          </a:p>
          <a:p>
            <a:pPr marL="0" indent="0">
              <a:buNone/>
            </a:pPr>
            <a:r>
              <a:rPr lang="de-DE" i="1" dirty="0"/>
              <a:t>  	</a:t>
            </a:r>
          </a:p>
          <a:p>
            <a:pPr marL="0" indent="0">
              <a:buNone/>
            </a:pPr>
            <a:r>
              <a:rPr lang="de-DE" dirty="0"/>
              <a:t>  Pl.</a:t>
            </a:r>
            <a:r>
              <a:rPr lang="de-DE" i="1" dirty="0"/>
              <a:t>	  </a:t>
            </a:r>
          </a:p>
          <a:p>
            <a:pPr marL="0" indent="0">
              <a:buNone/>
            </a:pPr>
            <a:r>
              <a:rPr lang="de-DE" i="1" dirty="0"/>
              <a:t>  	</a:t>
            </a:r>
          </a:p>
          <a:p>
            <a:pPr marL="0" indent="0">
              <a:buNone/>
            </a:pPr>
            <a:r>
              <a:rPr lang="de-DE" i="1" dirty="0"/>
              <a:t>  	</a:t>
            </a:r>
          </a:p>
          <a:p>
            <a:pPr marL="0" indent="0">
              <a:buNone/>
            </a:pPr>
            <a:r>
              <a:rPr lang="de-DE" i="1" dirty="0"/>
              <a:t>  	  </a:t>
            </a:r>
          </a:p>
          <a:p>
            <a:pPr marL="0" indent="0">
              <a:buNone/>
            </a:pPr>
            <a:r>
              <a:rPr lang="de-DE" i="1" dirty="0"/>
              <a:t>  	</a:t>
            </a:r>
          </a:p>
        </p:txBody>
      </p:sp>
    </p:spTree>
    <p:extLst>
      <p:ext uri="{BB962C8B-B14F-4D97-AF65-F5344CB8AC3E}">
        <p14:creationId xmlns:p14="http://schemas.microsoft.com/office/powerpoint/2010/main" val="209184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BFA2A-5140-4B53-B2CD-F2F201B6C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1425"/>
          </a:xfrm>
        </p:spPr>
        <p:txBody>
          <a:bodyPr/>
          <a:lstStyle/>
          <a:p>
            <a:pPr algn="ctr"/>
            <a:r>
              <a:rPr lang="de-DE" dirty="0"/>
              <a:t>Die III. Deklination (Genitiv auf -</a:t>
            </a:r>
            <a:r>
              <a:rPr lang="de-DE" b="1" i="1" dirty="0" err="1"/>
              <a:t>is</a:t>
            </a:r>
            <a:r>
              <a:rPr lang="de-DE" dirty="0"/>
              <a:t>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EDB1B3-2B57-442A-B971-3E362895B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858"/>
            <a:ext cx="10515600" cy="487910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b="1" dirty="0"/>
              <a:t>	Konsonantische Deklination		gemischte </a:t>
            </a:r>
            <a:r>
              <a:rPr lang="de-DE" b="1" dirty="0" err="1"/>
              <a:t>Dekl</a:t>
            </a:r>
            <a:r>
              <a:rPr lang="de-DE" b="1" dirty="0"/>
              <a:t>.		i-Deklination</a:t>
            </a:r>
          </a:p>
          <a:p>
            <a:pPr marL="0" indent="0">
              <a:buNone/>
            </a:pPr>
            <a:r>
              <a:rPr lang="de-DE" dirty="0"/>
              <a:t>	Tendenziell Substantive 		nur Substantive (m/f)	tendenziell Adjektive</a:t>
            </a:r>
          </a:p>
          <a:p>
            <a:pPr marL="0" indent="0">
              <a:buNone/>
            </a:pPr>
            <a:r>
              <a:rPr lang="de-DE" dirty="0" err="1"/>
              <a:t>Kennz</a:t>
            </a:r>
            <a:r>
              <a:rPr lang="de-DE" dirty="0"/>
              <a:t>.		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Stowi</a:t>
            </a:r>
            <a:r>
              <a:rPr lang="de-DE" dirty="0"/>
              <a:t>: 	„Caesar, </a:t>
            </a:r>
            <a:r>
              <a:rPr lang="de-DE" dirty="0" err="1"/>
              <a:t>is</a:t>
            </a:r>
            <a:r>
              <a:rPr lang="de-DE" dirty="0"/>
              <a:t>, m“	</a:t>
            </a:r>
          </a:p>
          <a:p>
            <a:pPr marL="0" indent="0">
              <a:buNone/>
            </a:pPr>
            <a:r>
              <a:rPr lang="de-DE" dirty="0"/>
              <a:t>  Sing.</a:t>
            </a:r>
            <a:r>
              <a:rPr lang="de-DE" i="1" dirty="0"/>
              <a:t>  	Caesar 		</a:t>
            </a:r>
            <a:endParaRPr lang="de-DE" dirty="0"/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b="1" i="1" dirty="0" err="1"/>
              <a:t>is</a:t>
            </a:r>
            <a:r>
              <a:rPr lang="de-DE" i="1" dirty="0"/>
              <a:t>		</a:t>
            </a:r>
            <a:endParaRPr lang="de-DE" b="1" i="1" dirty="0"/>
          </a:p>
          <a:p>
            <a:pPr marL="0" indent="0">
              <a:buNone/>
            </a:pPr>
            <a:r>
              <a:rPr lang="de-DE" i="1" dirty="0"/>
              <a:t>  	Caesar-i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em</a:t>
            </a:r>
            <a:r>
              <a:rPr lang="de-DE" i="1" dirty="0"/>
              <a:t>	</a:t>
            </a:r>
          </a:p>
          <a:p>
            <a:pPr marL="0" indent="0">
              <a:buNone/>
            </a:pPr>
            <a:r>
              <a:rPr lang="de-DE" i="1" dirty="0"/>
              <a:t>  	Caesar-e		</a:t>
            </a:r>
          </a:p>
          <a:p>
            <a:pPr marL="0" indent="0">
              <a:buNone/>
            </a:pPr>
            <a:r>
              <a:rPr lang="de-DE" dirty="0"/>
              <a:t>  Pl.</a:t>
            </a:r>
            <a:r>
              <a:rPr lang="de-DE" i="1" dirty="0"/>
              <a:t>	Caesar-es		</a:t>
            </a:r>
          </a:p>
          <a:p>
            <a:pPr marL="0" indent="0">
              <a:buNone/>
            </a:pPr>
            <a:r>
              <a:rPr lang="de-DE" i="1" dirty="0"/>
              <a:t>  	Caesar-um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ibus</a:t>
            </a:r>
            <a:r>
              <a:rPr lang="de-DE" i="1" dirty="0"/>
              <a:t>	</a:t>
            </a:r>
          </a:p>
          <a:p>
            <a:pPr marL="0" indent="0">
              <a:buNone/>
            </a:pPr>
            <a:r>
              <a:rPr lang="de-DE" i="1" dirty="0"/>
              <a:t>  	Caesar-es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ibus</a:t>
            </a:r>
            <a:r>
              <a:rPr lang="de-DE" i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72233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BFA2A-5140-4B53-B2CD-F2F201B6C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1425"/>
          </a:xfrm>
        </p:spPr>
        <p:txBody>
          <a:bodyPr/>
          <a:lstStyle/>
          <a:p>
            <a:pPr algn="ctr"/>
            <a:r>
              <a:rPr lang="de-DE" dirty="0"/>
              <a:t>Die III. Deklination (Genitiv auf -</a:t>
            </a:r>
            <a:r>
              <a:rPr lang="de-DE" b="1" i="1" dirty="0" err="1"/>
              <a:t>is</a:t>
            </a:r>
            <a:r>
              <a:rPr lang="de-DE" dirty="0"/>
              <a:t>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EDB1B3-2B57-442A-B971-3E362895B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858"/>
            <a:ext cx="10515600" cy="487910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b="1" dirty="0"/>
              <a:t>	Konsonantische Deklination		gemischte </a:t>
            </a:r>
            <a:r>
              <a:rPr lang="de-DE" b="1" dirty="0" err="1"/>
              <a:t>Dekl</a:t>
            </a:r>
            <a:r>
              <a:rPr lang="de-DE" b="1" dirty="0"/>
              <a:t>.		i-Deklination</a:t>
            </a:r>
          </a:p>
          <a:p>
            <a:pPr marL="0" indent="0">
              <a:buNone/>
            </a:pPr>
            <a:r>
              <a:rPr lang="de-DE" dirty="0"/>
              <a:t>	Tendenziell Substantive 		nur Substantive (m/f)	tendenziell Adjektive</a:t>
            </a:r>
          </a:p>
          <a:p>
            <a:pPr marL="0" indent="0">
              <a:buNone/>
            </a:pPr>
            <a:r>
              <a:rPr lang="de-DE" dirty="0" err="1"/>
              <a:t>Kennz</a:t>
            </a:r>
            <a:r>
              <a:rPr lang="de-DE" dirty="0"/>
              <a:t>.		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Stowi</a:t>
            </a:r>
            <a:r>
              <a:rPr lang="de-DE" dirty="0"/>
              <a:t>: 	„Caesar, </a:t>
            </a:r>
            <a:r>
              <a:rPr lang="de-DE" dirty="0" err="1"/>
              <a:t>is</a:t>
            </a:r>
            <a:r>
              <a:rPr lang="de-DE" dirty="0"/>
              <a:t>, m“	„ius, </a:t>
            </a:r>
            <a:r>
              <a:rPr lang="de-DE" dirty="0" err="1"/>
              <a:t>iuris</a:t>
            </a:r>
            <a:r>
              <a:rPr lang="de-DE" dirty="0"/>
              <a:t>, n“		</a:t>
            </a:r>
          </a:p>
          <a:p>
            <a:pPr marL="0" indent="0">
              <a:buNone/>
            </a:pPr>
            <a:r>
              <a:rPr lang="de-DE" dirty="0"/>
              <a:t>  Sing.</a:t>
            </a:r>
            <a:r>
              <a:rPr lang="de-DE" i="1" dirty="0"/>
              <a:t>  	Caesar 				</a:t>
            </a:r>
            <a:endParaRPr lang="de-DE" dirty="0"/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b="1" i="1" dirty="0" err="1"/>
              <a:t>is</a:t>
            </a:r>
            <a:r>
              <a:rPr lang="de-DE" i="1" dirty="0"/>
              <a:t>				</a:t>
            </a:r>
            <a:endParaRPr lang="de-DE" b="1" i="1" dirty="0"/>
          </a:p>
          <a:p>
            <a:pPr marL="0" indent="0">
              <a:buNone/>
            </a:pPr>
            <a:r>
              <a:rPr lang="de-DE" i="1" dirty="0"/>
              <a:t>  	Caesar-i		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em</a:t>
            </a:r>
            <a:r>
              <a:rPr lang="de-DE" i="1" dirty="0"/>
              <a:t>			</a:t>
            </a:r>
          </a:p>
          <a:p>
            <a:pPr marL="0" indent="0">
              <a:buNone/>
            </a:pPr>
            <a:r>
              <a:rPr lang="de-DE" i="1" dirty="0"/>
              <a:t>  	Caesar-e				</a:t>
            </a:r>
          </a:p>
          <a:p>
            <a:pPr marL="0" indent="0">
              <a:buNone/>
            </a:pPr>
            <a:r>
              <a:rPr lang="de-DE" dirty="0"/>
              <a:t>  Pl.</a:t>
            </a:r>
            <a:r>
              <a:rPr lang="de-DE" i="1" dirty="0"/>
              <a:t>	Caesar-es				</a:t>
            </a:r>
          </a:p>
          <a:p>
            <a:pPr marL="0" indent="0">
              <a:buNone/>
            </a:pPr>
            <a:r>
              <a:rPr lang="de-DE" i="1" dirty="0"/>
              <a:t>  	Caesar-um	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ibus</a:t>
            </a:r>
            <a:r>
              <a:rPr lang="de-DE" i="1" dirty="0"/>
              <a:t>			</a:t>
            </a:r>
          </a:p>
          <a:p>
            <a:pPr marL="0" indent="0">
              <a:buNone/>
            </a:pPr>
            <a:r>
              <a:rPr lang="de-DE" i="1" dirty="0"/>
              <a:t>  	Caesar-es				</a:t>
            </a:r>
          </a:p>
          <a:p>
            <a:pPr marL="0" indent="0">
              <a:buNone/>
            </a:pPr>
            <a:r>
              <a:rPr lang="de-DE" i="1" dirty="0"/>
              <a:t>  	Caesar-</a:t>
            </a:r>
            <a:r>
              <a:rPr lang="de-DE" i="1" dirty="0" err="1"/>
              <a:t>ibus</a:t>
            </a:r>
            <a:r>
              <a:rPr lang="de-DE" i="1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150986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3039</Words>
  <Application>Microsoft Office PowerPoint</Application>
  <PresentationFormat>Breitbild</PresentationFormat>
  <Paragraphs>273</Paragraphs>
  <Slides>23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</vt:lpstr>
      <vt:lpstr>Willkommen in der III. Dimension</vt:lpstr>
      <vt:lpstr>Die III. Deklination</vt:lpstr>
      <vt:lpstr>Die III. Deklination (Genitiv auf -is)</vt:lpstr>
      <vt:lpstr>Die III. Deklination (Genitiv auf -is)</vt:lpstr>
      <vt:lpstr>Die III. Deklination (Genitiv auf -is)</vt:lpstr>
      <vt:lpstr>Die III. Deklination (Genitiv auf -is)</vt:lpstr>
      <vt:lpstr>Die III. Deklination (Genitiv auf -is)</vt:lpstr>
      <vt:lpstr>Die III. Deklination (Genitiv auf -is)</vt:lpstr>
      <vt:lpstr>Die III. Deklination (Genitiv auf -is)</vt:lpstr>
      <vt:lpstr>Die III. Deklination (Genitiv auf -is)</vt:lpstr>
      <vt:lpstr>Die III. Deklination (Genitiv auf -is)</vt:lpstr>
      <vt:lpstr>Die III. Deklination (Genitiv auf -is)</vt:lpstr>
      <vt:lpstr>Die III. Deklination (Genitiv auf -is)</vt:lpstr>
      <vt:lpstr>Die III. Deklination (Genitiv auf -is)</vt:lpstr>
      <vt:lpstr>Die III. Deklination (Genitiv auf -is)</vt:lpstr>
      <vt:lpstr>Die III. Deklination (Genitiv auf -is)</vt:lpstr>
      <vt:lpstr>Die III. Deklination (Genitiv auf -is)</vt:lpstr>
      <vt:lpstr>Die III. Deklination (Genitiv auf -is)</vt:lpstr>
      <vt:lpstr>Die III. Deklination (Genitiv auf -is)</vt:lpstr>
      <vt:lpstr>Die III. Deklination (Genitiv auf -is)</vt:lpstr>
      <vt:lpstr>Die III. Deklination (Genitiv auf -is)</vt:lpstr>
      <vt:lpstr>Die III. Deklination (Genitiv auf -is)</vt:lpstr>
      <vt:lpstr>Die III. Deklination (Genitiv auf -is)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III. Deklination</dc:title>
  <dc:creator>martin.mueller-wetzel</dc:creator>
  <cp:lastModifiedBy>martin.mueller-wetzel</cp:lastModifiedBy>
  <cp:revision>16</cp:revision>
  <dcterms:created xsi:type="dcterms:W3CDTF">2020-09-24T15:45:45Z</dcterms:created>
  <dcterms:modified xsi:type="dcterms:W3CDTF">2020-09-24T18:32:36Z</dcterms:modified>
</cp:coreProperties>
</file>