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7" r:id="rId2"/>
    <p:sldId id="258" r:id="rId3"/>
    <p:sldId id="288" r:id="rId4"/>
    <p:sldId id="279" r:id="rId5"/>
    <p:sldId id="283" r:id="rId6"/>
    <p:sldId id="284" r:id="rId7"/>
    <p:sldId id="278" r:id="rId8"/>
    <p:sldId id="257" r:id="rId9"/>
    <p:sldId id="275" r:id="rId10"/>
    <p:sldId id="285" r:id="rId11"/>
    <p:sldId id="28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906"/>
    <a:srgbClr val="F5B751"/>
    <a:srgbClr val="F7C779"/>
    <a:srgbClr val="EDB84D"/>
    <a:srgbClr val="355EA9"/>
    <a:srgbClr val="D77267"/>
    <a:srgbClr val="E05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35" autoAdjust="0"/>
  </p:normalViewPr>
  <p:slideViewPr>
    <p:cSldViewPr snapToGrid="0">
      <p:cViewPr varScale="1">
        <p:scale>
          <a:sx n="107" d="100"/>
          <a:sy n="107" d="100"/>
        </p:scale>
        <p:origin x="10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2435-7CD4-4B04-8479-176A011A9CB2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45FDF-B95C-47CA-86D6-12757CE4AD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963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1032E-09C9-45A4-BC60-0227C5C78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AD210C-07EA-4B4A-89F6-17A38E167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61F28-A15A-45D0-8740-0EBD8EB5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137E84-7328-4421-88D1-4F5576B8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01C537-70BA-47BD-88BC-3C519CDFB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93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1CA175-1679-412F-9FCA-A3CE2B1C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E8A6F8-DECD-4CDD-96EC-7AD24D99F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EFD500-33A1-4B8F-A95B-70ADFFE1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AB8700-A86E-4F8C-9CD7-F245FA66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877F6C-5240-490F-8C60-7915ABEB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3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D46F3E1-EDAA-468A-B633-7B95E174B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DBADB1-F2A1-4D5A-AA0A-E7B908C16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BEBB79-DFA1-4321-B2AA-321B05420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FC915B-09A5-412E-AA85-1A8AADC4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F63D03-D65E-4379-B755-9D35A0EDE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83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61B10A-918B-4EF8-8B12-7E87C87E7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BC062A-CA95-4607-95E9-A71B7CCAB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3276ED-D1CF-4DD2-80D6-936ABA46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5429CA-4BCA-4969-A1EF-2BE1C2BDA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D571EA-A787-4917-9D9D-8DC222DA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05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8390F-8D17-40C2-8457-91032E0B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3EBD24-447B-41B8-B93F-399CC099C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9DDDAA-0462-4E72-8A75-542D37D7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84DCC9-21A1-4D16-9A39-A7B18A43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D2D289-AB08-4F6E-9F2D-306A8623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22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D8EE5-8E4D-4FDF-9C2B-2D73986A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F234B3-2FCC-4DF7-985C-5C403BDEE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D65BD5-3F0B-442C-AFF2-91762F4F3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F69971-EA89-4DD8-821A-C8AA83D65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68AC75-3E43-42AF-A959-0EA02739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AFEE84-7583-4209-A756-E3C17528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54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85DD38-3154-41C2-A9ED-FBD6023FF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E00C79-A35F-4AF1-9A15-9D70704D7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A499B4-BBAA-4C2E-9F3C-09AAF7551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19EB57-2856-4522-8627-D509DC70D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611CF4-C790-488A-A44B-1F3EB1926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F4F72C-AEBE-4192-B2E0-3B1123E8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950FE8-DBE3-449D-94D3-4FD5DE67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D54DF97-1C75-4976-BFD1-0013066E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48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CE61C-335E-48C5-856C-E5300914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A5AB110-9F84-4301-9F6F-33BAEB90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8B0C4C-F9E8-4D64-9E2C-A165765F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04D203-23A2-4D09-BFE4-0A057B33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18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37E04D-6A47-449F-87E0-E27774AD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1C6D3D-B08D-4380-9180-BC54A543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03EE8E-7AC2-4850-B711-C9995817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37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FE8950-4835-4256-A180-429A8521E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F39143-7998-4392-96D2-19852DE40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5F2D63-92F7-41D5-AFDA-08D3E89A9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D36A57-02C8-48C0-A0F1-7E0E1DAE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EAC860-26A5-413F-9A73-2879D783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7FB94D-4F5A-49AA-9FD6-0A25F25D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46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80751-0B01-49D2-8BD8-0A684D06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1E6BFD-D321-40F1-965F-29D4D2ED4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1228D2-3674-465D-ADFA-3E692D73D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A583EB-E34C-479C-B4DB-AEE00F61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AB6B7B-3232-492B-95E4-4C0AC05B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9648B1-9D2B-4AF1-81F6-AF3289F1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85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5F23E74-B20D-41BA-883A-94EDF55DB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8A316E-AA50-4D2B-A9C9-EF1310D7E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EECD3D-55FE-45CE-BE73-6D78CABF7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87437-1F3F-4FEE-BBE4-D2C61C488327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B211C8-1EAA-4155-BCAC-15F0E5DBB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010037-3875-4959-B961-045823053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2B5BD-DDA9-4ABF-8AAE-8C789BA62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78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BFEF68C-8302-4A41-9DD4-C81DBFEA60C3}"/>
              </a:ext>
            </a:extLst>
          </p:cNvPr>
          <p:cNvSpPr txBox="1"/>
          <p:nvPr/>
        </p:nvSpPr>
        <p:spPr>
          <a:xfrm>
            <a:off x="1724025" y="898446"/>
            <a:ext cx="8743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 err="1"/>
              <a:t>Lectio</a:t>
            </a:r>
            <a:r>
              <a:rPr lang="de-DE" sz="6000" b="1" dirty="0"/>
              <a:t> </a:t>
            </a:r>
            <a:r>
              <a:rPr lang="de-DE" sz="6000" b="1" dirty="0" err="1"/>
              <a:t>tertia</a:t>
            </a:r>
            <a:endParaRPr lang="de-DE" sz="60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4BD9F25-5821-4CA3-9EC2-5EC1F1B7E8A4}"/>
              </a:ext>
            </a:extLst>
          </p:cNvPr>
          <p:cNvSpPr txBox="1"/>
          <p:nvPr/>
        </p:nvSpPr>
        <p:spPr>
          <a:xfrm>
            <a:off x="1466850" y="2124075"/>
            <a:ext cx="83534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Formenlehre:</a:t>
            </a:r>
          </a:p>
          <a:p>
            <a:r>
              <a:rPr lang="de-DE" sz="4000" dirty="0"/>
              <a:t>→ konsonantische Deklination</a:t>
            </a:r>
          </a:p>
          <a:p>
            <a:r>
              <a:rPr lang="de-DE" sz="4000" dirty="0"/>
              <a:t>→ Deklination des Relativpronomens</a:t>
            </a:r>
          </a:p>
          <a:p>
            <a:r>
              <a:rPr lang="de-DE" sz="4000" b="1" dirty="0"/>
              <a:t>Satzbau:</a:t>
            </a:r>
          </a:p>
          <a:p>
            <a:r>
              <a:rPr lang="de-DE" sz="4000" dirty="0"/>
              <a:t>→ relativische Nebensätze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8132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554B0-7F4B-4677-ACB0-A9098BAD4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07443C-84FD-4FD4-A775-BE423DDA4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691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497C1-60AD-475A-AA7C-5E246DEBF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F62C02-EC93-4815-84ED-14D0E2C5C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73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2D050"/>
            </a:gs>
            <a:gs pos="30240">
              <a:srgbClr val="FFFFFF"/>
            </a:gs>
            <a:gs pos="300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74F8135-4DA5-46E2-A978-B5E6CD806CD1}"/>
              </a:ext>
            </a:extLst>
          </p:cNvPr>
          <p:cNvSpPr/>
          <p:nvPr/>
        </p:nvSpPr>
        <p:spPr>
          <a:xfrm>
            <a:off x="893178" y="1040175"/>
            <a:ext cx="10405642" cy="5266480"/>
          </a:xfrm>
          <a:prstGeom prst="round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BB4457E-574D-466D-B2D3-5F8CC298ADD3}"/>
              </a:ext>
            </a:extLst>
          </p:cNvPr>
          <p:cNvSpPr/>
          <p:nvPr/>
        </p:nvSpPr>
        <p:spPr>
          <a:xfrm>
            <a:off x="1958052" y="66978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Deklination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757195" y="2097274"/>
            <a:ext cx="269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3. Deklination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087770" y="3828720"/>
            <a:ext cx="4401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/>
              <a:t>konsonantische </a:t>
            </a:r>
            <a:r>
              <a:rPr lang="de-DE" sz="2800" b="1" dirty="0" smtClean="0"/>
              <a:t>Deklination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4278290" y="4783435"/>
            <a:ext cx="36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dirty="0"/>
              <a:t>(gemischte Deklination)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229419" y="3828720"/>
            <a:ext cx="3476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(i-Deklination)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3ECA0B4-C215-47A5-9263-DAEB269D7CD2}"/>
              </a:ext>
            </a:extLst>
          </p:cNvPr>
          <p:cNvCxnSpPr>
            <a:cxnSpLocks/>
            <a:endCxn id="3" idx="0"/>
          </p:cNvCxnSpPr>
          <p:nvPr/>
        </p:nvCxnSpPr>
        <p:spPr>
          <a:xfrm flipH="1">
            <a:off x="3288437" y="2713094"/>
            <a:ext cx="2214252" cy="1115626"/>
          </a:xfrm>
          <a:prstGeom prst="straightConnector1">
            <a:avLst/>
          </a:prstGeom>
          <a:ln w="19050" cmpd="sng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4138ECDD-3B1E-4167-B7A1-1674B8280B43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076709" y="2731625"/>
            <a:ext cx="19291" cy="2051810"/>
          </a:xfrm>
          <a:prstGeom prst="straightConnector1">
            <a:avLst/>
          </a:prstGeom>
          <a:ln w="19050" cmpd="sng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BBC5B163-8324-40FF-990A-CAEFCEF05592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616816" y="2713094"/>
            <a:ext cx="2350648" cy="1115626"/>
          </a:xfrm>
          <a:prstGeom prst="straightConnector1">
            <a:avLst/>
          </a:prstGeom>
          <a:ln w="19050" cmpd="sng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67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2D050"/>
            </a:gs>
            <a:gs pos="30240">
              <a:srgbClr val="FFFFFF"/>
            </a:gs>
            <a:gs pos="300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74F8135-4DA5-46E2-A978-B5E6CD806CD1}"/>
              </a:ext>
            </a:extLst>
          </p:cNvPr>
          <p:cNvSpPr/>
          <p:nvPr/>
        </p:nvSpPr>
        <p:spPr>
          <a:xfrm>
            <a:off x="893178" y="860881"/>
            <a:ext cx="10405642" cy="5266480"/>
          </a:xfrm>
          <a:prstGeom prst="round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BB4457E-574D-466D-B2D3-5F8CC298ADD3}"/>
              </a:ext>
            </a:extLst>
          </p:cNvPr>
          <p:cNvSpPr/>
          <p:nvPr/>
        </p:nvSpPr>
        <p:spPr>
          <a:xfrm>
            <a:off x="1958052" y="66978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Deklination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390912" y="1668226"/>
            <a:ext cx="914261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b="1" dirty="0" smtClean="0"/>
              <a:t>→ Substantive der konsonantischen Deklination können sein</a:t>
            </a:r>
          </a:p>
          <a:p>
            <a:pPr indent="457200">
              <a:lnSpc>
                <a:spcPct val="150000"/>
              </a:lnSpc>
            </a:pPr>
            <a:r>
              <a:rPr lang="de-DE" sz="2800" b="1" dirty="0" err="1" smtClean="0"/>
              <a:t>masculin</a:t>
            </a:r>
            <a:r>
              <a:rPr lang="de-DE" sz="2800" b="1" dirty="0" smtClean="0"/>
              <a:t>/feminin und </a:t>
            </a:r>
            <a:r>
              <a:rPr lang="de-DE" sz="2800" b="1" dirty="0" err="1" smtClean="0"/>
              <a:t>neutrum</a:t>
            </a:r>
            <a:endParaRPr lang="de-DE" sz="2800" b="1" dirty="0" smtClean="0"/>
          </a:p>
          <a:p>
            <a:pPr>
              <a:lnSpc>
                <a:spcPct val="150000"/>
              </a:lnSpc>
            </a:pPr>
            <a:r>
              <a:rPr lang="de-DE" sz="2800" b="1" dirty="0"/>
              <a:t>→ </a:t>
            </a:r>
            <a:r>
              <a:rPr lang="de-DE" sz="2800" b="1" dirty="0" smtClean="0"/>
              <a:t>Die Deklinationsendungen der </a:t>
            </a:r>
            <a:r>
              <a:rPr lang="de-DE" sz="2800" b="1" dirty="0" err="1" smtClean="0"/>
              <a:t>Masculina</a:t>
            </a:r>
            <a:r>
              <a:rPr lang="de-DE" sz="2800" b="1" dirty="0" smtClean="0"/>
              <a:t> und Feminina </a:t>
            </a:r>
          </a:p>
          <a:p>
            <a:pPr indent="457200">
              <a:lnSpc>
                <a:spcPct val="150000"/>
              </a:lnSpc>
            </a:pPr>
            <a:r>
              <a:rPr lang="de-DE" sz="2800" b="1" dirty="0" smtClean="0"/>
              <a:t>sind identisch. </a:t>
            </a:r>
          </a:p>
          <a:p>
            <a:pPr marL="432000" indent="-457200">
              <a:lnSpc>
                <a:spcPct val="150000"/>
              </a:lnSpc>
            </a:pPr>
            <a:r>
              <a:rPr lang="de-DE" sz="2800" b="1" dirty="0" smtClean="0"/>
              <a:t>→ Bei den Neutra ist der Akkusativ gleich Nominativ, der        Nominativ Plural endet auf –a.</a:t>
            </a:r>
          </a:p>
          <a:p>
            <a:pPr algn="ctr"/>
            <a:endParaRPr lang="de-DE" sz="2800" dirty="0"/>
          </a:p>
          <a:p>
            <a:pPr algn="ctr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7948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2D050"/>
            </a:gs>
            <a:gs pos="30240">
              <a:srgbClr val="FFFFFF"/>
            </a:gs>
            <a:gs pos="300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74F8135-4DA5-46E2-A978-B5E6CD806CD1}"/>
              </a:ext>
            </a:extLst>
          </p:cNvPr>
          <p:cNvSpPr/>
          <p:nvPr/>
        </p:nvSpPr>
        <p:spPr>
          <a:xfrm>
            <a:off x="893179" y="1040175"/>
            <a:ext cx="10405642" cy="5266480"/>
          </a:xfrm>
          <a:prstGeom prst="round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BB4457E-574D-466D-B2D3-5F8CC298ADD3}"/>
              </a:ext>
            </a:extLst>
          </p:cNvPr>
          <p:cNvSpPr/>
          <p:nvPr/>
        </p:nvSpPr>
        <p:spPr>
          <a:xfrm>
            <a:off x="1958052" y="66978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Deklination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958052" y="1573123"/>
            <a:ext cx="4409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konsonantische Deklination: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2611EC14-7BC5-48A5-8E36-4A218D429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130209"/>
              </p:ext>
            </p:extLst>
          </p:nvPr>
        </p:nvGraphicFramePr>
        <p:xfrm>
          <a:off x="1107728" y="2260540"/>
          <a:ext cx="9976544" cy="3358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6412">
                  <a:extLst>
                    <a:ext uri="{9D8B030D-6E8A-4147-A177-3AD203B41FA5}">
                      <a16:colId xmlns:a16="http://schemas.microsoft.com/office/drawing/2014/main" val="2628427940"/>
                    </a:ext>
                  </a:extLst>
                </a:gridCol>
                <a:gridCol w="1750033">
                  <a:extLst>
                    <a:ext uri="{9D8B030D-6E8A-4147-A177-3AD203B41FA5}">
                      <a16:colId xmlns:a16="http://schemas.microsoft.com/office/drawing/2014/main" val="92310966"/>
                    </a:ext>
                  </a:extLst>
                </a:gridCol>
                <a:gridCol w="1750033">
                  <a:extLst>
                    <a:ext uri="{9D8B030D-6E8A-4147-A177-3AD203B41FA5}">
                      <a16:colId xmlns:a16="http://schemas.microsoft.com/office/drawing/2014/main" val="177976283"/>
                    </a:ext>
                  </a:extLst>
                </a:gridCol>
                <a:gridCol w="1750033">
                  <a:extLst>
                    <a:ext uri="{9D8B030D-6E8A-4147-A177-3AD203B41FA5}">
                      <a16:colId xmlns:a16="http://schemas.microsoft.com/office/drawing/2014/main" val="1106681118"/>
                    </a:ext>
                  </a:extLst>
                </a:gridCol>
                <a:gridCol w="1750033">
                  <a:extLst>
                    <a:ext uri="{9D8B030D-6E8A-4147-A177-3AD203B41FA5}">
                      <a16:colId xmlns:a16="http://schemas.microsoft.com/office/drawing/2014/main" val="2318556423"/>
                    </a:ext>
                  </a:extLst>
                </a:gridCol>
              </a:tblGrid>
              <a:tr h="47981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Kasus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maskulinum</a:t>
                      </a:r>
                      <a:r>
                        <a:rPr lang="de-DE" sz="22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neutrum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26831"/>
                  </a:ext>
                </a:extLst>
              </a:tr>
              <a:tr h="47981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Singular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Plural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Singular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Plural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075481"/>
                  </a:ext>
                </a:extLst>
              </a:tr>
              <a:tr h="47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Nominativ (Wer/Was)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miles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ēs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flumen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159182"/>
                  </a:ext>
                </a:extLst>
              </a:tr>
              <a:tr h="47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Genitiv (Wessen)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um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um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562856"/>
                  </a:ext>
                </a:extLst>
              </a:tr>
              <a:tr h="47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Dativ (Wem)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ibus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ibus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14915"/>
                  </a:ext>
                </a:extLst>
              </a:tr>
              <a:tr h="47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Akkusativ (Wen/Was)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em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ēs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flumen</a:t>
                      </a:r>
                      <a:r>
                        <a:rPr lang="de-DE" sz="2200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 smtClean="0">
                          <a:solidFill>
                            <a:schemeClr val="tx1"/>
                          </a:solidFill>
                          <a:effectLst/>
                        </a:rPr>
                        <a:t>flumin</a:t>
                      </a:r>
                      <a:r>
                        <a:rPr lang="de-DE" sz="22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de-DE" sz="2200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421811"/>
                  </a:ext>
                </a:extLst>
              </a:tr>
              <a:tr h="479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Ablativ (Womit)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milit-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ibus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flumin-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ibus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737722"/>
                  </a:ext>
                </a:extLst>
              </a:tr>
            </a:tbl>
          </a:graphicData>
        </a:graphic>
      </p:graphicFrame>
      <p:cxnSp>
        <p:nvCxnSpPr>
          <p:cNvPr id="5" name="Gerader Verbinder 4"/>
          <p:cNvCxnSpPr/>
          <p:nvPr/>
        </p:nvCxnSpPr>
        <p:spPr>
          <a:xfrm>
            <a:off x="10587318" y="4912659"/>
            <a:ext cx="3496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V="1">
            <a:off x="10936941" y="3451412"/>
            <a:ext cx="6432" cy="1461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10488706" y="3451412"/>
            <a:ext cx="4482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8659906" y="4912659"/>
            <a:ext cx="3854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9024928" y="3451412"/>
            <a:ext cx="14712" cy="1485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>
            <a:off x="8659906" y="3451412"/>
            <a:ext cx="3797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8670308" y="3650520"/>
            <a:ext cx="400110" cy="89473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de-DE" sz="1400" dirty="0" smtClean="0"/>
              <a:t>Akku=</a:t>
            </a:r>
            <a:r>
              <a:rPr lang="de-DE" sz="1400" dirty="0" err="1" smtClean="0"/>
              <a:t>Nom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10600947" y="3411453"/>
            <a:ext cx="400110" cy="12299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sz="1400" dirty="0" smtClean="0"/>
              <a:t>Akku=</a:t>
            </a:r>
            <a:r>
              <a:rPr lang="de-DE" sz="1400" dirty="0" err="1" smtClean="0"/>
              <a:t>No</a:t>
            </a:r>
            <a:r>
              <a:rPr lang="de-DE" sz="1400" dirty="0" err="1"/>
              <a:t>m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08745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2D050"/>
            </a:gs>
            <a:gs pos="30240">
              <a:srgbClr val="FFFFFF"/>
            </a:gs>
            <a:gs pos="300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74F8135-4DA5-46E2-A978-B5E6CD806CD1}"/>
              </a:ext>
            </a:extLst>
          </p:cNvPr>
          <p:cNvSpPr/>
          <p:nvPr/>
        </p:nvSpPr>
        <p:spPr>
          <a:xfrm>
            <a:off x="893178" y="1040175"/>
            <a:ext cx="10405642" cy="5266480"/>
          </a:xfrm>
          <a:prstGeom prst="round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BB4457E-574D-466D-B2D3-5F8CC298ADD3}"/>
              </a:ext>
            </a:extLst>
          </p:cNvPr>
          <p:cNvSpPr/>
          <p:nvPr/>
        </p:nvSpPr>
        <p:spPr>
          <a:xfrm>
            <a:off x="1958052" y="66978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Deklination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384D614-BB73-451E-8EC5-9015AB378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33262"/>
              </p:ext>
            </p:extLst>
          </p:nvPr>
        </p:nvGraphicFramePr>
        <p:xfrm>
          <a:off x="1126604" y="2185961"/>
          <a:ext cx="9938789" cy="3350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25">
                  <a:extLst>
                    <a:ext uri="{9D8B030D-6E8A-4147-A177-3AD203B41FA5}">
                      <a16:colId xmlns:a16="http://schemas.microsoft.com/office/drawing/2014/main" val="3305780814"/>
                    </a:ext>
                  </a:extLst>
                </a:gridCol>
                <a:gridCol w="1783141">
                  <a:extLst>
                    <a:ext uri="{9D8B030D-6E8A-4147-A177-3AD203B41FA5}">
                      <a16:colId xmlns:a16="http://schemas.microsoft.com/office/drawing/2014/main" val="118783595"/>
                    </a:ext>
                  </a:extLst>
                </a:gridCol>
                <a:gridCol w="1783141">
                  <a:extLst>
                    <a:ext uri="{9D8B030D-6E8A-4147-A177-3AD203B41FA5}">
                      <a16:colId xmlns:a16="http://schemas.microsoft.com/office/drawing/2014/main" val="3742527343"/>
                    </a:ext>
                  </a:extLst>
                </a:gridCol>
                <a:gridCol w="1783141">
                  <a:extLst>
                    <a:ext uri="{9D8B030D-6E8A-4147-A177-3AD203B41FA5}">
                      <a16:colId xmlns:a16="http://schemas.microsoft.com/office/drawing/2014/main" val="1730873766"/>
                    </a:ext>
                  </a:extLst>
                </a:gridCol>
                <a:gridCol w="1783141">
                  <a:extLst>
                    <a:ext uri="{9D8B030D-6E8A-4147-A177-3AD203B41FA5}">
                      <a16:colId xmlns:a16="http://schemas.microsoft.com/office/drawing/2014/main" val="839430652"/>
                    </a:ext>
                  </a:extLst>
                </a:gridCol>
              </a:tblGrid>
              <a:tr h="47860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Kasus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b="0" dirty="0" err="1" smtClean="0">
                          <a:solidFill>
                            <a:schemeClr val="tx1"/>
                          </a:solidFill>
                          <a:effectLst/>
                        </a:rPr>
                        <a:t>Femininum+Adjektiv</a:t>
                      </a:r>
                      <a:r>
                        <a:rPr lang="de-DE" sz="2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2200" b="0" dirty="0">
                          <a:solidFill>
                            <a:schemeClr val="tx1"/>
                          </a:solidFill>
                          <a:effectLst/>
                        </a:rPr>
                        <a:t>a-/o-</a:t>
                      </a:r>
                      <a:r>
                        <a:rPr lang="de-DE" sz="2200" b="0" dirty="0" err="1">
                          <a:solidFill>
                            <a:schemeClr val="tx1"/>
                          </a:solidFill>
                          <a:effectLst/>
                        </a:rPr>
                        <a:t>Dekl</a:t>
                      </a:r>
                      <a:r>
                        <a:rPr lang="de-DE" sz="2200" b="0" dirty="0">
                          <a:solidFill>
                            <a:schemeClr val="tx1"/>
                          </a:solidFill>
                          <a:effectLst/>
                        </a:rPr>
                        <a:t>. als Attribut</a:t>
                      </a:r>
                      <a:endParaRPr lang="de-DE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45657"/>
                  </a:ext>
                </a:extLst>
              </a:tr>
              <a:tr h="47860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Singular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Plural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11173"/>
                  </a:ext>
                </a:extLst>
              </a:tr>
              <a:tr h="478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Nominativ (Wer/Was)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ēs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ae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832350"/>
                  </a:ext>
                </a:extLst>
              </a:tr>
              <a:tr h="478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Genitiv (Wessen)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ae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um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ārum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055678"/>
                  </a:ext>
                </a:extLst>
              </a:tr>
              <a:tr h="478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Dativ (Wem)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ī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ae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ibus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īs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512168"/>
                  </a:ext>
                </a:extLst>
              </a:tr>
              <a:tr h="478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Akkusativ (Wen/Was)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em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am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ēs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ās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800521"/>
                  </a:ext>
                </a:extLst>
              </a:tr>
              <a:tr h="478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Ablativ (Womit)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</a:t>
                      </a: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de-DE" sz="2200" b="1" dirty="0">
                          <a:solidFill>
                            <a:schemeClr val="tx1"/>
                          </a:solidFill>
                          <a:effectLst/>
                        </a:rPr>
                        <a:t>ā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civitat-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ibus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magn-</a:t>
                      </a:r>
                      <a:r>
                        <a:rPr lang="de-DE" sz="2200" b="1" dirty="0" err="1">
                          <a:solidFill>
                            <a:schemeClr val="tx1"/>
                          </a:solidFill>
                          <a:effectLst/>
                        </a:rPr>
                        <a:t>īs</a:t>
                      </a:r>
                      <a:endParaRPr lang="de-DE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246867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1126605" y="1596289"/>
            <a:ext cx="3648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Konsonantische Deklination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547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2D050"/>
            </a:gs>
            <a:gs pos="30240">
              <a:srgbClr val="FFFFFF"/>
            </a:gs>
            <a:gs pos="300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74F8135-4DA5-46E2-A978-B5E6CD806CD1}"/>
              </a:ext>
            </a:extLst>
          </p:cNvPr>
          <p:cNvSpPr/>
          <p:nvPr/>
        </p:nvSpPr>
        <p:spPr>
          <a:xfrm>
            <a:off x="893179" y="1040175"/>
            <a:ext cx="10405642" cy="5266480"/>
          </a:xfrm>
          <a:prstGeom prst="round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BB4457E-574D-466D-B2D3-5F8CC298ADD3}"/>
              </a:ext>
            </a:extLst>
          </p:cNvPr>
          <p:cNvSpPr/>
          <p:nvPr/>
        </p:nvSpPr>
        <p:spPr>
          <a:xfrm>
            <a:off x="1958052" y="66978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Deklination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F364884C-8D18-4636-B3C0-A48E3A390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855580"/>
              </p:ext>
            </p:extLst>
          </p:nvPr>
        </p:nvGraphicFramePr>
        <p:xfrm>
          <a:off x="1391427" y="2182810"/>
          <a:ext cx="9409145" cy="335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179">
                  <a:extLst>
                    <a:ext uri="{9D8B030D-6E8A-4147-A177-3AD203B41FA5}">
                      <a16:colId xmlns:a16="http://schemas.microsoft.com/office/drawing/2014/main" val="4053932386"/>
                    </a:ext>
                  </a:extLst>
                </a:gridCol>
                <a:gridCol w="1403661">
                  <a:extLst>
                    <a:ext uri="{9D8B030D-6E8A-4147-A177-3AD203B41FA5}">
                      <a16:colId xmlns:a16="http://schemas.microsoft.com/office/drawing/2014/main" val="4288510086"/>
                    </a:ext>
                  </a:extLst>
                </a:gridCol>
                <a:gridCol w="1403661">
                  <a:extLst>
                    <a:ext uri="{9D8B030D-6E8A-4147-A177-3AD203B41FA5}">
                      <a16:colId xmlns:a16="http://schemas.microsoft.com/office/drawing/2014/main" val="2259488672"/>
                    </a:ext>
                  </a:extLst>
                </a:gridCol>
                <a:gridCol w="1403661">
                  <a:extLst>
                    <a:ext uri="{9D8B030D-6E8A-4147-A177-3AD203B41FA5}">
                      <a16:colId xmlns:a16="http://schemas.microsoft.com/office/drawing/2014/main" val="4148941686"/>
                    </a:ext>
                  </a:extLst>
                </a:gridCol>
                <a:gridCol w="1403661">
                  <a:extLst>
                    <a:ext uri="{9D8B030D-6E8A-4147-A177-3AD203B41FA5}">
                      <a16:colId xmlns:a16="http://schemas.microsoft.com/office/drawing/2014/main" val="1005236054"/>
                    </a:ext>
                  </a:extLst>
                </a:gridCol>
                <a:gridCol w="1403661">
                  <a:extLst>
                    <a:ext uri="{9D8B030D-6E8A-4147-A177-3AD203B41FA5}">
                      <a16:colId xmlns:a16="http://schemas.microsoft.com/office/drawing/2014/main" val="2372153834"/>
                    </a:ext>
                  </a:extLst>
                </a:gridCol>
                <a:gridCol w="1403661">
                  <a:extLst>
                    <a:ext uri="{9D8B030D-6E8A-4147-A177-3AD203B41FA5}">
                      <a16:colId xmlns:a16="http://schemas.microsoft.com/office/drawing/2014/main" val="1831579910"/>
                    </a:ext>
                  </a:extLst>
                </a:gridCol>
              </a:tblGrid>
              <a:tr h="4788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 Kasus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chemeClr val="tx1"/>
                          </a:solidFill>
                        </a:rPr>
                        <a:t>Singular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2200" dirty="0">
                          <a:solidFill>
                            <a:schemeClr val="tx1"/>
                          </a:solidFill>
                        </a:rPr>
                        <a:t>Plural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222801"/>
                  </a:ext>
                </a:extLst>
              </a:tr>
              <a:tr h="4788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maskulin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feminin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neutrum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maskulin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feminin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neutrum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7482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Nom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quī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quae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quod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quī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quae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quae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94635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Gen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cuius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cuius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>
                          <a:solidFill>
                            <a:schemeClr val="tx1"/>
                          </a:solidFill>
                          <a:effectLst/>
                        </a:rPr>
                        <a:t>cuius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quōrum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quārum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quōrum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54724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Dat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cui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cui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cui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quibus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quibus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quibus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10583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Akk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quem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quam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quod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quōs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quās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quae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7992743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Abl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quō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>
                          <a:solidFill>
                            <a:schemeClr val="tx1"/>
                          </a:solidFill>
                          <a:effectLst/>
                        </a:rPr>
                        <a:t>quā</a:t>
                      </a:r>
                      <a:endParaRPr lang="de-DE" sz="2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quō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quibus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quibus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200" dirty="0" err="1">
                          <a:solidFill>
                            <a:schemeClr val="tx1"/>
                          </a:solidFill>
                          <a:effectLst/>
                        </a:rPr>
                        <a:t>quibus</a:t>
                      </a:r>
                      <a:endParaRPr lang="de-DE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888425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A181DC49-7CAE-4B5C-B319-3C3B819028F8}"/>
              </a:ext>
            </a:extLst>
          </p:cNvPr>
          <p:cNvSpPr txBox="1"/>
          <p:nvPr/>
        </p:nvSpPr>
        <p:spPr>
          <a:xfrm>
            <a:off x="4663748" y="1516270"/>
            <a:ext cx="2937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Das Relativpronomen</a:t>
            </a:r>
          </a:p>
        </p:txBody>
      </p:sp>
    </p:spTree>
    <p:extLst>
      <p:ext uri="{BB962C8B-B14F-4D97-AF65-F5344CB8AC3E}">
        <p14:creationId xmlns:p14="http://schemas.microsoft.com/office/powerpoint/2010/main" val="1551340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rgbClr val="F5B751"/>
            </a:gs>
            <a:gs pos="0">
              <a:srgbClr val="F49906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8AD01EAA-919C-41EE-8332-3049EB033FD2}"/>
              </a:ext>
            </a:extLst>
          </p:cNvPr>
          <p:cNvSpPr/>
          <p:nvPr/>
        </p:nvSpPr>
        <p:spPr>
          <a:xfrm>
            <a:off x="799495" y="891255"/>
            <a:ext cx="10405642" cy="5266480"/>
          </a:xfrm>
          <a:prstGeom prst="roundRect">
            <a:avLst/>
          </a:prstGeom>
          <a:solidFill>
            <a:schemeClr val="bg1">
              <a:alpha val="9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 quod i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Oppidum, cuius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Oppidum, in quo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695C5B9B-3A81-4017-8F9C-D9B64760FF92}"/>
              </a:ext>
            </a:extLst>
          </p:cNvPr>
          <p:cNvSpPr/>
          <p:nvPr/>
        </p:nvSpPr>
        <p:spPr>
          <a:xfrm>
            <a:off x="2083443" y="70026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Satzbau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AB8CD86-10F6-48AB-8287-ADE16C6DBE9B}"/>
              </a:ext>
            </a:extLst>
          </p:cNvPr>
          <p:cNvSpPr txBox="1"/>
          <p:nvPr/>
        </p:nvSpPr>
        <p:spPr>
          <a:xfrm>
            <a:off x="4158638" y="1679001"/>
            <a:ext cx="3687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Sätze mit relativischen Nebensätzen: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AC2931-D9D2-4F5B-AD5B-5148BAE6BAD4}"/>
              </a:ext>
            </a:extLst>
          </p:cNvPr>
          <p:cNvSpPr txBox="1"/>
          <p:nvPr/>
        </p:nvSpPr>
        <p:spPr>
          <a:xfrm>
            <a:off x="1484463" y="2125139"/>
            <a:ext cx="9720674" cy="35137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Romani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oppidum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quod in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locis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apertis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oppugnant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→ R-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im Nominativ 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Oppidum, cuius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muri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alti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non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expugnatur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 → R-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im Genitiv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Milites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quibus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Caesar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praemia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dat,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fortissime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pugnant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 → R-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im Dativ	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Romani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castra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quae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vallo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foss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ā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muniunt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ponunt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 → R-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im Akkusativ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Oppidum, in quo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homines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expugnatur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 → R-</a:t>
            </a:r>
            <a:r>
              <a:rPr lang="de-D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</a:t>
            </a:r>
            <a: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im Ablativ</a:t>
            </a:r>
          </a:p>
          <a:p>
            <a:r>
              <a:rPr lang="de-DE" b="1" dirty="0"/>
              <a:t>Merke</a:t>
            </a:r>
            <a:r>
              <a:rPr lang="de-DE" dirty="0"/>
              <a:t>: Ein Relativpronomen stimmt in Numerus und Genus mit dem Bezugswort überein, der Kasus</a:t>
            </a:r>
          </a:p>
          <a:p>
            <a:r>
              <a:rPr lang="de-DE" dirty="0"/>
              <a:t>jedoch wird bestimmt durch die syntaktische Funktion, die das Relativpronomen im Relativsatz hat.</a:t>
            </a:r>
          </a:p>
          <a:p>
            <a:r>
              <a:rPr lang="de-DE" dirty="0"/>
              <a:t>	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130C33F-015C-4AC0-8D1D-73BD19DB6510}"/>
              </a:ext>
            </a:extLst>
          </p:cNvPr>
          <p:cNvSpPr/>
          <p:nvPr/>
        </p:nvSpPr>
        <p:spPr>
          <a:xfrm>
            <a:off x="1338262" y="4787158"/>
            <a:ext cx="9515475" cy="740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/>
          </a:p>
          <a:p>
            <a:r>
              <a:rPr lang="de-DE" b="1" dirty="0"/>
              <a:t>Merke</a:t>
            </a:r>
            <a:r>
              <a:rPr lang="de-DE" dirty="0"/>
              <a:t>: Ein Relativpronomen stimmt in Numerus und Genus mit dem Bezugswort überein, der Kasus</a:t>
            </a:r>
          </a:p>
          <a:p>
            <a:r>
              <a:rPr lang="de-DE" dirty="0"/>
              <a:t>jedoch wird bestimmt durch die syntaktische Funktion, die das Relativpronomen im Relativsatz hat.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4036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785">
              <a:srgbClr val="FF0000"/>
            </a:gs>
            <a:gs pos="30240">
              <a:srgbClr val="FFFFFF"/>
            </a:gs>
            <a:gs pos="300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70000">
              <a:srgbClr val="E05548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74F8135-4DA5-46E2-A978-B5E6CD806CD1}"/>
              </a:ext>
            </a:extLst>
          </p:cNvPr>
          <p:cNvSpPr/>
          <p:nvPr/>
        </p:nvSpPr>
        <p:spPr>
          <a:xfrm>
            <a:off x="1018570" y="1070655"/>
            <a:ext cx="10405642" cy="5266480"/>
          </a:xfrm>
          <a:prstGeom prst="roundRect">
            <a:avLst/>
          </a:prstGeom>
          <a:solidFill>
            <a:schemeClr val="bg1">
              <a:alpha val="9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ABB4457E-574D-466D-B2D3-5F8CC298ADD3}"/>
              </a:ext>
            </a:extLst>
          </p:cNvPr>
          <p:cNvSpPr/>
          <p:nvPr/>
        </p:nvSpPr>
        <p:spPr>
          <a:xfrm>
            <a:off x="2083443" y="70026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Konjugation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106F7927-79EC-4FAB-AA16-BFB31BFA2EE3}"/>
              </a:ext>
            </a:extLst>
          </p:cNvPr>
          <p:cNvSpPr/>
          <p:nvPr/>
        </p:nvSpPr>
        <p:spPr>
          <a:xfrm>
            <a:off x="1018570" y="1070655"/>
            <a:ext cx="10405642" cy="5266480"/>
          </a:xfrm>
          <a:prstGeom prst="roundRect">
            <a:avLst/>
          </a:prstGeom>
          <a:solidFill>
            <a:schemeClr val="bg1">
              <a:alpha val="9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66D08AAC-4836-4293-A869-7FBC6E269392}"/>
              </a:ext>
            </a:extLst>
          </p:cNvPr>
          <p:cNvSpPr/>
          <p:nvPr/>
        </p:nvSpPr>
        <p:spPr>
          <a:xfrm>
            <a:off x="2083443" y="700265"/>
            <a:ext cx="3808071" cy="740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Präpositionen</a:t>
            </a:r>
          </a:p>
        </p:txBody>
      </p:sp>
    </p:spTree>
    <p:extLst>
      <p:ext uri="{BB962C8B-B14F-4D97-AF65-F5344CB8AC3E}">
        <p14:creationId xmlns:p14="http://schemas.microsoft.com/office/powerpoint/2010/main" val="125390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Breitbild</PresentationFormat>
  <Paragraphs>149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Nutzer</dc:creator>
  <cp:lastModifiedBy>Henriette Barschel</cp:lastModifiedBy>
  <cp:revision>77</cp:revision>
  <dcterms:created xsi:type="dcterms:W3CDTF">2020-04-21T05:45:07Z</dcterms:created>
  <dcterms:modified xsi:type="dcterms:W3CDTF">2020-05-27T13:23:47Z</dcterms:modified>
</cp:coreProperties>
</file>