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67" autoAdjust="0"/>
    <p:restoredTop sz="94598" autoAdjust="0"/>
  </p:normalViewPr>
  <p:slideViewPr>
    <p:cSldViewPr snapToGrid="0">
      <p:cViewPr varScale="1">
        <p:scale>
          <a:sx n="51" d="100"/>
          <a:sy n="51" d="100"/>
        </p:scale>
        <p:origin x="888" y="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33E7C24-B331-4B67-AC7B-D256638BE4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AD54C138-454E-4D22-A494-59952E33464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1EE60BF-2E16-48BA-8BBC-51A00CFE62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96A61-814D-424A-8EF1-5ACC2352A2FF}" type="datetimeFigureOut">
              <a:rPr lang="de-DE" smtClean="0"/>
              <a:t>16.05.2021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8507A8F-4B3E-48A9-993E-069E35451C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AE87ED7-2D60-4093-B4D4-AB4F298AD9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64054-45BB-47B3-8D80-3838C743AD9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589714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E062E12-DA13-4B2B-A885-49432040FF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3FFA4A59-F42D-458E-84C1-41D5154FBDD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C221DE0-2BAE-4931-8D05-7E5683138F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96A61-814D-424A-8EF1-5ACC2352A2FF}" type="datetimeFigureOut">
              <a:rPr lang="de-DE" smtClean="0"/>
              <a:t>16.05.2021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82CFF01-8ABB-4A1C-8E20-F89C2FE122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4E28DB2-9B37-4ACE-90A3-0C630AC55C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64054-45BB-47B3-8D80-3838C743AD9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775701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FB10B265-F1ED-4FF2-8D54-6704E168DC9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81E56F89-C12C-490F-98A1-55C53D0C4F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8D32CDA-58D9-4482-B8C4-6C476B08B8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96A61-814D-424A-8EF1-5ACC2352A2FF}" type="datetimeFigureOut">
              <a:rPr lang="de-DE" smtClean="0"/>
              <a:t>16.05.2021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BE9A208-F657-40DC-A28B-BBA5995DD9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9FF1ED4-4DB0-456D-9531-8AFCA188D7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64054-45BB-47B3-8D80-3838C743AD9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496918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99D2622-6391-47DB-B90D-17C299F3AD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D994DB6-CDDA-4718-9EF9-26C6971FD6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EBFB3C5-0443-4EAC-B74C-6DFFDBB89F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96A61-814D-424A-8EF1-5ACC2352A2FF}" type="datetimeFigureOut">
              <a:rPr lang="de-DE" smtClean="0"/>
              <a:t>16.05.2021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184A43A-5972-4F92-A32B-BC112EAB7D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D8DA99C-D518-4BD8-B825-5DF8567AD4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64054-45BB-47B3-8D80-3838C743AD9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620387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8571F57-4CE2-4A10-9E89-7490698B94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172F1564-F5D3-454A-AD0B-59BDB02DB0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1A68EBB-EC3E-4287-A182-D585CEC47D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96A61-814D-424A-8EF1-5ACC2352A2FF}" type="datetimeFigureOut">
              <a:rPr lang="de-DE" smtClean="0"/>
              <a:t>16.05.2021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7222DE4-C9B4-4F36-B1C1-FDAA46B5C7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5A54DFB-B7D6-4473-A8AB-D8C857FD9F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64054-45BB-47B3-8D80-3838C743AD9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639928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967B973-2801-4146-8555-6E14263D22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15CC5E2-1999-417E-AC3E-F20C37E7426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CBBA7C6-066D-4E9E-8CE6-6A76211D9F4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B0E52FB9-3946-4F84-A91A-1D55B77D00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96A61-814D-424A-8EF1-5ACC2352A2FF}" type="datetimeFigureOut">
              <a:rPr lang="de-DE" smtClean="0"/>
              <a:t>16.05.2021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887FD928-679E-4A6E-BDBD-36209FA4C6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DDE64C64-1B53-4857-B234-5BC3FBF5ED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64054-45BB-47B3-8D80-3838C743AD9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691808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3BB2C0E-732B-494B-855E-836A620624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0C21E4D9-1945-4FA6-A05B-8CE3B45D5D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D6CB9B67-D106-4864-A61F-CECE9E2511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9AE3DA2A-5A80-4F01-8BFC-50337DCB360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41C7E13F-F0AA-4A05-A773-0E85BA4B730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3BD787C7-CD71-40BD-B932-4AAF758535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96A61-814D-424A-8EF1-5ACC2352A2FF}" type="datetimeFigureOut">
              <a:rPr lang="de-DE" smtClean="0"/>
              <a:t>16.05.2021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A50DA50D-AD87-4BD0-AD7A-48DE78E97E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892D8496-DA4B-4F67-B48E-930CC6E55C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64054-45BB-47B3-8D80-3838C743AD9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206426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FA70509-4EEF-4D08-A31C-49CD3B34C7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EF74A648-F188-4760-9976-41E73220DD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96A61-814D-424A-8EF1-5ACC2352A2FF}" type="datetimeFigureOut">
              <a:rPr lang="de-DE" smtClean="0"/>
              <a:t>16.05.2021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C6AEB748-9A88-4851-A541-7EC65F32A7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0F48A031-6C40-4DE4-B1EA-32C21763CC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64054-45BB-47B3-8D80-3838C743AD9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70916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8EEE51FE-713B-4B40-AACC-B083CD88B1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96A61-814D-424A-8EF1-5ACC2352A2FF}" type="datetimeFigureOut">
              <a:rPr lang="de-DE" smtClean="0"/>
              <a:t>16.05.2021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CAEEF3F5-4147-4F09-8197-A45984BEB0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A9933980-3657-4E49-B57F-834ECBE1DB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64054-45BB-47B3-8D80-3838C743AD9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425796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D0CB333-9612-453F-95A6-5AEDF45CFA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94AAC42-8278-40C8-8075-DE52D74224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94DF009-EAF1-426F-8E53-4523E2E318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EA1B33F4-8955-45C7-8F87-37495E0C48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96A61-814D-424A-8EF1-5ACC2352A2FF}" type="datetimeFigureOut">
              <a:rPr lang="de-DE" smtClean="0"/>
              <a:t>16.05.2021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7E6F1D3E-A35F-4307-8B43-D9800D43DA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9295C32C-CE21-446C-988D-347E0E4E2D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64054-45BB-47B3-8D80-3838C743AD9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897753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A2BFDB0-0572-4B12-9F19-440D13C3EF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889F8388-F451-46CF-8FEB-8C1617A1DF4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55A5B9EC-5C47-484A-B777-7A0CEF2DCE8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529174A4-B1B0-40AB-AE69-DF6C94C730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96A61-814D-424A-8EF1-5ACC2352A2FF}" type="datetimeFigureOut">
              <a:rPr lang="de-DE" smtClean="0"/>
              <a:t>16.05.2021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3D808AAE-8CE8-405D-9F6A-E5355AEAEB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6B95EEC7-6606-417D-B71E-372E147C5F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64054-45BB-47B3-8D80-3838C743AD9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581648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50328440-DB23-4964-BB86-1F19AAA399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3C8D41D3-43DB-4052-8502-40B1143213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674A86A-3833-4709-AB35-7C99528CC4F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196A61-814D-424A-8EF1-5ACC2352A2FF}" type="datetimeFigureOut">
              <a:rPr lang="de-DE" smtClean="0"/>
              <a:t>16.05.2021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F865822-5383-4E84-86FD-11BFA0CA8FA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F2D087C-A1DD-46BB-B2B2-77E5D3F1DAF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B64054-45BB-47B3-8D80-3838C743AD9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798616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F9CFA41-67AB-427A-90FE-6EABBFFE7DC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/>
              <a:t>The relativische Verschränkung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71190447-3DA9-4BE5-A591-3D317276471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 algn="l"/>
            <a:r>
              <a:rPr lang="de-DE" dirty="0"/>
              <a:t>Oder:</a:t>
            </a:r>
          </a:p>
          <a:p>
            <a:pPr algn="l"/>
            <a:r>
              <a:rPr lang="de-DE" dirty="0"/>
              <a:t>Vermutlich noch ein Grund mehr,</a:t>
            </a:r>
          </a:p>
          <a:p>
            <a:pPr algn="l"/>
            <a:r>
              <a:rPr lang="de-DE" dirty="0"/>
              <a:t>… dass auch Cicero</a:t>
            </a:r>
          </a:p>
          <a:p>
            <a:pPr algn="l"/>
            <a:r>
              <a:rPr lang="de-DE" dirty="0"/>
              <a:t>… keines natürlichen Todes starb. </a:t>
            </a:r>
          </a:p>
        </p:txBody>
      </p:sp>
    </p:spTree>
    <p:extLst>
      <p:ext uri="{BB962C8B-B14F-4D97-AF65-F5344CB8AC3E}">
        <p14:creationId xmlns:p14="http://schemas.microsoft.com/office/powerpoint/2010/main" val="37453135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1BD24E6-911E-459E-BAD6-B357D6E0EB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85199"/>
          </a:xfrm>
        </p:spPr>
        <p:txBody>
          <a:bodyPr>
            <a:normAutofit fontScale="90000"/>
          </a:bodyPr>
          <a:lstStyle/>
          <a:p>
            <a:pPr algn="ctr"/>
            <a:r>
              <a:rPr lang="de-DE" dirty="0"/>
              <a:t>The relativische Verschränkung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06C58A1-DB21-4E30-AC2C-9B6A6CFC74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50324"/>
            <a:ext cx="10515600" cy="512663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dirty="0"/>
              <a:t>Beispiel:	</a:t>
            </a:r>
            <a:r>
              <a:rPr lang="de-DE" i="1" dirty="0"/>
              <a:t>(… </a:t>
            </a:r>
            <a:r>
              <a:rPr lang="de-DE" i="1" dirty="0" err="1"/>
              <a:t>actorem</a:t>
            </a:r>
            <a:r>
              <a:rPr lang="de-DE" i="1" dirty="0"/>
              <a:t>), </a:t>
            </a:r>
            <a:r>
              <a:rPr lang="de-DE" i="1" dirty="0" err="1"/>
              <a:t>quem</a:t>
            </a:r>
            <a:r>
              <a:rPr lang="de-DE" i="1" dirty="0"/>
              <a:t> </a:t>
            </a:r>
            <a:r>
              <a:rPr lang="de-DE" i="1" dirty="0" err="1"/>
              <a:t>ideoneum</a:t>
            </a:r>
            <a:r>
              <a:rPr lang="de-DE" i="1" dirty="0"/>
              <a:t> esse </a:t>
            </a:r>
            <a:r>
              <a:rPr lang="de-DE" i="1" dirty="0" err="1"/>
              <a:t>arbitrata</a:t>
            </a:r>
            <a:r>
              <a:rPr lang="de-DE" i="1" dirty="0"/>
              <a:t> est</a:t>
            </a:r>
            <a:r>
              <a:rPr lang="de-DE" dirty="0"/>
              <a:t>.</a:t>
            </a:r>
          </a:p>
          <a:p>
            <a:pPr marL="0" indent="0">
              <a:buNone/>
            </a:pPr>
            <a:r>
              <a:rPr lang="de-DE" dirty="0"/>
              <a:t>		*„… Anwalt, den einen geeigneten sein sie glaubte.“</a:t>
            </a:r>
          </a:p>
          <a:p>
            <a:pPr marL="0" indent="0">
              <a:buNone/>
            </a:pPr>
            <a:r>
              <a:rPr lang="de-DE" dirty="0"/>
              <a:t>Problem:	lat. ein Relativsatz, dt. NS-Einleitung Relativpronomen,</a:t>
            </a:r>
          </a:p>
          <a:p>
            <a:pPr marL="0" indent="0">
              <a:buNone/>
            </a:pPr>
            <a:r>
              <a:rPr lang="de-DE" dirty="0"/>
              <a:t>		lat. aber auch ein </a:t>
            </a:r>
            <a:r>
              <a:rPr lang="de-DE" dirty="0" err="1"/>
              <a:t>AcI</a:t>
            </a:r>
            <a:r>
              <a:rPr lang="de-DE" dirty="0"/>
              <a:t>/</a:t>
            </a:r>
            <a:r>
              <a:rPr lang="de-DE"/>
              <a:t>NcI, </a:t>
            </a:r>
            <a:r>
              <a:rPr lang="de-DE" dirty="0"/>
              <a:t>dt. NS-Einleitung „dass“</a:t>
            </a:r>
          </a:p>
          <a:p>
            <a:pPr marL="0" indent="0">
              <a:buNone/>
            </a:pPr>
            <a:r>
              <a:rPr lang="de-DE" dirty="0"/>
              <a:t>		Eins von beiden geht aber nur.</a:t>
            </a:r>
          </a:p>
          <a:p>
            <a:pPr marL="0" indent="0">
              <a:buNone/>
            </a:pPr>
            <a:r>
              <a:rPr lang="de-DE" dirty="0"/>
              <a:t>Lösung:	Teilen des lat. RP, hier </a:t>
            </a:r>
            <a:r>
              <a:rPr lang="de-DE" i="1" dirty="0" err="1">
                <a:solidFill>
                  <a:srgbClr val="7030A0"/>
                </a:solidFill>
              </a:rPr>
              <a:t>quem</a:t>
            </a:r>
            <a:r>
              <a:rPr lang="de-DE" dirty="0"/>
              <a:t>:</a:t>
            </a:r>
          </a:p>
          <a:p>
            <a:pPr marL="0" indent="0">
              <a:buNone/>
            </a:pPr>
            <a:r>
              <a:rPr lang="de-DE" dirty="0"/>
              <a:t>		in ein Relativelement </a:t>
            </a:r>
            <a:r>
              <a:rPr lang="de-DE" i="1" dirty="0" err="1">
                <a:solidFill>
                  <a:srgbClr val="0070C0"/>
                </a:solidFill>
              </a:rPr>
              <a:t>qu</a:t>
            </a:r>
            <a:r>
              <a:rPr lang="de-DE" i="1" dirty="0">
                <a:solidFill>
                  <a:srgbClr val="0070C0"/>
                </a:solidFill>
              </a:rPr>
              <a:t>-</a:t>
            </a:r>
            <a:r>
              <a:rPr lang="de-DE" dirty="0"/>
              <a:t>,</a:t>
            </a:r>
          </a:p>
          <a:p>
            <a:pPr marL="0" indent="0">
              <a:buNone/>
            </a:pPr>
            <a:r>
              <a:rPr lang="de-DE" dirty="0"/>
              <a:t>		in ein Kasuselement </a:t>
            </a:r>
            <a:r>
              <a:rPr lang="de-DE" i="1" dirty="0">
                <a:solidFill>
                  <a:srgbClr val="FF0000"/>
                </a:solidFill>
              </a:rPr>
              <a:t>-</a:t>
            </a:r>
            <a:r>
              <a:rPr lang="de-DE" i="1" dirty="0" err="1">
                <a:solidFill>
                  <a:srgbClr val="FF0000"/>
                </a:solidFill>
              </a:rPr>
              <a:t>em</a:t>
            </a:r>
            <a:r>
              <a:rPr lang="de-DE" dirty="0"/>
              <a:t>.</a:t>
            </a:r>
          </a:p>
          <a:p>
            <a:pPr marL="0" indent="0">
              <a:buNone/>
            </a:pPr>
            <a:r>
              <a:rPr lang="de-DE" dirty="0"/>
              <a:t>		RE adverbial vorweg: </a:t>
            </a:r>
            <a:r>
              <a:rPr lang="de-DE" dirty="0">
                <a:solidFill>
                  <a:srgbClr val="0070C0"/>
                </a:solidFill>
              </a:rPr>
              <a:t>„von dem“ / „über den“</a:t>
            </a:r>
            <a:r>
              <a:rPr lang="de-DE" dirty="0"/>
              <a:t> (sie glaubte),</a:t>
            </a:r>
            <a:r>
              <a:rPr lang="de-DE" dirty="0">
                <a:solidFill>
                  <a:srgbClr val="0070C0"/>
                </a:solidFill>
              </a:rPr>
              <a:t> </a:t>
            </a:r>
          </a:p>
          <a:p>
            <a:pPr marL="0" indent="0">
              <a:buNone/>
            </a:pPr>
            <a:r>
              <a:rPr lang="de-DE" dirty="0"/>
              <a:t>		KE als </a:t>
            </a:r>
            <a:r>
              <a:rPr lang="de-DE" dirty="0" err="1"/>
              <a:t>PersPron</a:t>
            </a:r>
            <a:r>
              <a:rPr lang="de-DE" dirty="0"/>
              <a:t> als </a:t>
            </a:r>
            <a:r>
              <a:rPr lang="de-DE" dirty="0" err="1"/>
              <a:t>Subj</a:t>
            </a:r>
            <a:r>
              <a:rPr lang="de-DE" dirty="0"/>
              <a:t>. im „dass“-Satz: </a:t>
            </a:r>
            <a:r>
              <a:rPr lang="de-DE" dirty="0">
                <a:solidFill>
                  <a:srgbClr val="FF0000"/>
                </a:solidFill>
              </a:rPr>
              <a:t>„dass er“</a:t>
            </a:r>
            <a:r>
              <a:rPr lang="de-DE" dirty="0"/>
              <a:t>.  </a:t>
            </a:r>
          </a:p>
        </p:txBody>
      </p:sp>
    </p:spTree>
    <p:extLst>
      <p:ext uri="{BB962C8B-B14F-4D97-AF65-F5344CB8AC3E}">
        <p14:creationId xmlns:p14="http://schemas.microsoft.com/office/powerpoint/2010/main" val="19988137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151</Words>
  <Application>Microsoft Office PowerPoint</Application>
  <PresentationFormat>Breitbild</PresentationFormat>
  <Paragraphs>16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</vt:lpstr>
      <vt:lpstr>The relativische Verschränkung</vt:lpstr>
      <vt:lpstr>The relativische Verschränkung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relativische Verschränkung</dc:title>
  <dc:creator>martin.mueller-wetzel</dc:creator>
  <cp:lastModifiedBy>martin.mueller-wetzel</cp:lastModifiedBy>
  <cp:revision>5</cp:revision>
  <dcterms:created xsi:type="dcterms:W3CDTF">2021-05-16T17:56:34Z</dcterms:created>
  <dcterms:modified xsi:type="dcterms:W3CDTF">2021-05-16T18:39:28Z</dcterms:modified>
</cp:coreProperties>
</file>